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4" r:id="rId15"/>
    <p:sldId id="270" r:id="rId16"/>
    <p:sldId id="271" r:id="rId17"/>
    <p:sldId id="272" r:id="rId18"/>
    <p:sldId id="273" r:id="rId19"/>
    <p:sldId id="294" r:id="rId20"/>
    <p:sldId id="275" r:id="rId21"/>
    <p:sldId id="276" r:id="rId22"/>
    <p:sldId id="277" r:id="rId23"/>
    <p:sldId id="280" r:id="rId24"/>
    <p:sldId id="282" r:id="rId25"/>
    <p:sldId id="279" r:id="rId26"/>
    <p:sldId id="281" r:id="rId27"/>
    <p:sldId id="284" r:id="rId28"/>
    <p:sldId id="285" r:id="rId29"/>
    <p:sldId id="278" r:id="rId30"/>
    <p:sldId id="257" r:id="rId31"/>
    <p:sldId id="287" r:id="rId32"/>
    <p:sldId id="291" r:id="rId33"/>
    <p:sldId id="290" r:id="rId34"/>
    <p:sldId id="293" r:id="rId35"/>
    <p:sldId id="286" r:id="rId36"/>
    <p:sldId id="288" r:id="rId37"/>
    <p:sldId id="289" r:id="rId38"/>
    <p:sldId id="292" r:id="rId3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3" d="100"/>
          <a:sy n="43" d="100"/>
        </p:scale>
        <p:origin x="-686" y="-6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19/05/2012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19/05/2012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pPr/>
              <a:t>19/05/2012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pPr/>
              <a:t>19/05/2012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pPr/>
              <a:t>19/05/2012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pPr/>
              <a:t>19/05/2012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pPr/>
              <a:t>19/05/2012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19/05/2012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19/05/2012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19/05/2012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19/05/2012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pPr/>
              <a:t>19/05/2012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4.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332657"/>
            <a:ext cx="5040560" cy="936103"/>
          </a:xfrm>
        </p:spPr>
        <p:txBody>
          <a:bodyPr>
            <a:normAutofit fontScale="90000"/>
          </a:bodyPr>
          <a:lstStyle/>
          <a:p>
            <a:r>
              <a:rPr lang="es-CO" dirty="0" smtClean="0">
                <a:solidFill>
                  <a:srgbClr val="FF0000"/>
                </a:solidFill>
                <a:latin typeface="Algerian" pitchFamily="82" charset="0"/>
              </a:rPr>
              <a:t>LAS DOS </a:t>
            </a:r>
            <a:r>
              <a:rPr lang="es-CO" dirty="0" smtClean="0">
                <a:solidFill>
                  <a:srgbClr val="FF0000"/>
                </a:solidFill>
                <a:latin typeface="Algerian" pitchFamily="82" charset="0"/>
              </a:rPr>
              <a:t>LEYES n°.1 </a:t>
            </a:r>
            <a:endParaRPr lang="es-CO" dirty="0">
              <a:solidFill>
                <a:srgbClr val="FF0000"/>
              </a:solidFill>
              <a:latin typeface="Algerian" pitchFamily="82" charset="0"/>
            </a:endParaRPr>
          </a:p>
        </p:txBody>
      </p:sp>
      <p:pic>
        <p:nvPicPr>
          <p:cNvPr id="2050" name="Picture 2" descr="http://www.elcristianismoprimitivo.com/leymoisesycristo.jpg"/>
          <p:cNvPicPr>
            <a:picLocks noChangeAspect="1" noChangeArrowheads="1"/>
          </p:cNvPicPr>
          <p:nvPr/>
        </p:nvPicPr>
        <p:blipFill>
          <a:blip r:embed="rId2" cstate="print"/>
          <a:srcRect/>
          <a:stretch>
            <a:fillRect/>
          </a:stretch>
        </p:blipFill>
        <p:spPr bwMode="auto">
          <a:xfrm>
            <a:off x="251520" y="1340768"/>
            <a:ext cx="4824536" cy="4680520"/>
          </a:xfrm>
          <a:prstGeom prst="rect">
            <a:avLst/>
          </a:prstGeom>
          <a:noFill/>
        </p:spPr>
      </p:pic>
      <p:pic>
        <p:nvPicPr>
          <p:cNvPr id="2052" name="Picture 4" descr="http://t1.gstatic.com/images?q=tbn:ANd9GcTjaLlXtIbPrN9T8bIZB82B4u-36eFRlTITDQCcwBOt6c-Ww180TQ"/>
          <p:cNvPicPr>
            <a:picLocks noChangeAspect="1" noChangeArrowheads="1"/>
          </p:cNvPicPr>
          <p:nvPr/>
        </p:nvPicPr>
        <p:blipFill>
          <a:blip r:embed="rId3" cstate="print"/>
          <a:srcRect/>
          <a:stretch>
            <a:fillRect/>
          </a:stretch>
        </p:blipFill>
        <p:spPr bwMode="auto">
          <a:xfrm>
            <a:off x="5364088" y="620688"/>
            <a:ext cx="3096344" cy="2736304"/>
          </a:xfrm>
          <a:prstGeom prst="rect">
            <a:avLst/>
          </a:prstGeom>
          <a:noFill/>
        </p:spPr>
      </p:pic>
      <p:pic>
        <p:nvPicPr>
          <p:cNvPr id="2054" name="Picture 6" descr="http://t3.gstatic.com/images?q=tbn:ANd9GcTXnC7gcDLAThLeH0JH22tGhCWBbTM5t5gXTmxkOoMHwStmKm5R"/>
          <p:cNvPicPr>
            <a:picLocks noChangeAspect="1" noChangeArrowheads="1"/>
          </p:cNvPicPr>
          <p:nvPr/>
        </p:nvPicPr>
        <p:blipFill>
          <a:blip r:embed="rId4" cstate="print"/>
          <a:srcRect/>
          <a:stretch>
            <a:fillRect/>
          </a:stretch>
        </p:blipFill>
        <p:spPr bwMode="auto">
          <a:xfrm>
            <a:off x="5508104" y="3573016"/>
            <a:ext cx="3240360" cy="249173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to="" calcmode="lin" valueType="num">
                                      <p:cBhvr>
                                        <p:cTn id="7" dur="1" fill="hold"/>
                                        <p:tgtEl>
                                          <p:spTgt spid="2050"/>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15362" name="Picture 2" descr="http://2.bp.blogspot.com/_b4IuZsYEa0M/TO58mlxreBI/AAAAAAAAAYE/JQtzcP8qYU0/s1600/ley.jpg"/>
          <p:cNvPicPr>
            <a:picLocks noChangeAspect="1" noChangeArrowheads="1"/>
          </p:cNvPicPr>
          <p:nvPr/>
        </p:nvPicPr>
        <p:blipFill>
          <a:blip r:embed="rId2" cstate="print"/>
          <a:srcRect/>
          <a:stretch>
            <a:fillRect/>
          </a:stretch>
        </p:blipFill>
        <p:spPr bwMode="auto">
          <a:xfrm>
            <a:off x="395536" y="0"/>
            <a:ext cx="8352928" cy="685800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lstStyle/>
          <a:p>
            <a:r>
              <a:rPr lang="es-CO" dirty="0" smtClean="0"/>
              <a:t> </a:t>
            </a:r>
            <a:r>
              <a:rPr lang="es-CO" dirty="0" smtClean="0">
                <a:latin typeface="Algerian" pitchFamily="82" charset="0"/>
              </a:rPr>
              <a:t>Introducción</a:t>
            </a:r>
            <a:endParaRPr lang="es-CO" dirty="0">
              <a:latin typeface="Algerian" pitchFamily="82" charset="0"/>
            </a:endParaRPr>
          </a:p>
        </p:txBody>
      </p:sp>
      <p:sp>
        <p:nvSpPr>
          <p:cNvPr id="4" name="3 Marcador de contenido"/>
          <p:cNvSpPr>
            <a:spLocks noGrp="1"/>
          </p:cNvSpPr>
          <p:nvPr>
            <p:ph sz="half" idx="1"/>
          </p:nvPr>
        </p:nvSpPr>
        <p:spPr>
          <a:xfrm>
            <a:off x="457200" y="1600200"/>
            <a:ext cx="4038600" cy="4925144"/>
          </a:xfrm>
        </p:spPr>
        <p:txBody>
          <a:bodyPr>
            <a:normAutofit fontScale="77500" lnSpcReduction="20000"/>
          </a:bodyPr>
          <a:lstStyle/>
          <a:p>
            <a:pPr algn="ctr">
              <a:buNone/>
            </a:pPr>
            <a:r>
              <a:rPr lang="es-CO" sz="4000" b="1" dirty="0" smtClean="0">
                <a:solidFill>
                  <a:srgbClr val="FF0000"/>
                </a:solidFill>
              </a:rPr>
              <a:t>     Antes del pecado</a:t>
            </a:r>
          </a:p>
          <a:p>
            <a:pPr algn="ctr">
              <a:buNone/>
            </a:pPr>
            <a:r>
              <a:rPr lang="es-CO" dirty="0" smtClean="0"/>
              <a:t>    Dios ordena: “Del árbol del conocimiento del bien y del mal </a:t>
            </a:r>
            <a:r>
              <a:rPr lang="es-CO" u="sng" dirty="0" smtClean="0">
                <a:solidFill>
                  <a:srgbClr val="0070C0"/>
                </a:solidFill>
              </a:rPr>
              <a:t>NO COMERAS</a:t>
            </a:r>
            <a:r>
              <a:rPr lang="es-CO" dirty="0" smtClean="0"/>
              <a:t>” </a:t>
            </a:r>
            <a:r>
              <a:rPr lang="es-CO" dirty="0" smtClean="0">
                <a:solidFill>
                  <a:srgbClr val="FF0000"/>
                </a:solidFill>
              </a:rPr>
              <a:t>(Gén.2:17).</a:t>
            </a:r>
          </a:p>
          <a:p>
            <a:pPr algn="ctr"/>
            <a:endParaRPr lang="es-CO" dirty="0" smtClean="0"/>
          </a:p>
          <a:p>
            <a:pPr algn="ctr">
              <a:buNone/>
            </a:pPr>
            <a:r>
              <a:rPr lang="es-CO" dirty="0" smtClean="0"/>
              <a:t>    Cuando Adán pecó:</a:t>
            </a:r>
          </a:p>
          <a:p>
            <a:pPr algn="ctr">
              <a:buNone/>
            </a:pPr>
            <a:r>
              <a:rPr lang="es-CO" dirty="0" smtClean="0"/>
              <a:t>    Desobedeció el decimo Mandamiento: codició lo que no le pertenecía </a:t>
            </a:r>
            <a:r>
              <a:rPr lang="es-CO" dirty="0" smtClean="0">
                <a:solidFill>
                  <a:srgbClr val="FF0000"/>
                </a:solidFill>
              </a:rPr>
              <a:t>(Exo.20 17).</a:t>
            </a:r>
          </a:p>
          <a:p>
            <a:pPr algn="ctr">
              <a:buNone/>
            </a:pPr>
            <a:endParaRPr lang="es-CO" dirty="0" smtClean="0"/>
          </a:p>
          <a:p>
            <a:pPr algn="ctr">
              <a:buNone/>
            </a:pPr>
            <a:r>
              <a:rPr lang="es-CO" dirty="0" smtClean="0"/>
              <a:t> Desobedecía el primer Mandamiento, colocó a Satanás como su dios </a:t>
            </a:r>
            <a:r>
              <a:rPr lang="es-CO" dirty="0" smtClean="0">
                <a:solidFill>
                  <a:srgbClr val="FF0000"/>
                </a:solidFill>
              </a:rPr>
              <a:t>(Exo.20:3).    </a:t>
            </a:r>
            <a:endParaRPr lang="es-CO" dirty="0">
              <a:solidFill>
                <a:srgbClr val="FF0000"/>
              </a:solidFill>
            </a:endParaRPr>
          </a:p>
        </p:txBody>
      </p:sp>
      <p:sp>
        <p:nvSpPr>
          <p:cNvPr id="5" name="4 Marcador de contenido"/>
          <p:cNvSpPr>
            <a:spLocks noGrp="1"/>
          </p:cNvSpPr>
          <p:nvPr>
            <p:ph sz="half" idx="2"/>
          </p:nvPr>
        </p:nvSpPr>
        <p:spPr>
          <a:xfrm>
            <a:off x="4648200" y="1600200"/>
            <a:ext cx="4038600" cy="4925144"/>
          </a:xfrm>
        </p:spPr>
        <p:txBody>
          <a:bodyPr>
            <a:normAutofit fontScale="77500" lnSpcReduction="20000"/>
          </a:bodyPr>
          <a:lstStyle/>
          <a:p>
            <a:pPr algn="ctr">
              <a:buNone/>
            </a:pPr>
            <a:r>
              <a:rPr lang="es-CO" sz="4000" b="1" dirty="0" smtClean="0">
                <a:solidFill>
                  <a:srgbClr val="FF0000"/>
                </a:solidFill>
              </a:rPr>
              <a:t>Después del pecado</a:t>
            </a:r>
          </a:p>
          <a:p>
            <a:pPr algn="ctr">
              <a:buNone/>
            </a:pPr>
            <a:r>
              <a:rPr lang="es-CO" sz="3100" b="1" dirty="0" smtClean="0">
                <a:solidFill>
                  <a:srgbClr val="0070C0"/>
                </a:solidFill>
              </a:rPr>
              <a:t>Para salvar al hombre de la muerte, Dios hizo lo siguiente:</a:t>
            </a:r>
          </a:p>
          <a:p>
            <a:pPr algn="ctr">
              <a:buNone/>
            </a:pPr>
            <a:r>
              <a:rPr lang="es-CO" sz="2300" dirty="0" smtClean="0">
                <a:solidFill>
                  <a:srgbClr val="0070C0"/>
                </a:solidFill>
              </a:rPr>
              <a:t> </a:t>
            </a:r>
            <a:r>
              <a:rPr lang="es-CO" dirty="0" smtClean="0"/>
              <a:t>     </a:t>
            </a:r>
          </a:p>
          <a:p>
            <a:pPr algn="ctr">
              <a:buNone/>
            </a:pPr>
            <a:endParaRPr lang="es-CO" dirty="0" smtClean="0"/>
          </a:p>
          <a:p>
            <a:pPr algn="ctr">
              <a:buNone/>
            </a:pPr>
            <a:r>
              <a:rPr lang="es-CO" dirty="0" smtClean="0"/>
              <a:t>Dios el Eterno hizo al hombre y a esposa túnicas de pieles, y los vistió </a:t>
            </a:r>
            <a:r>
              <a:rPr lang="es-CO" dirty="0" smtClean="0">
                <a:solidFill>
                  <a:srgbClr val="FF0000"/>
                </a:solidFill>
              </a:rPr>
              <a:t>(Gén.3:21).</a:t>
            </a:r>
          </a:p>
          <a:p>
            <a:pPr algn="ctr"/>
            <a:endParaRPr lang="es-CO" dirty="0" smtClean="0"/>
          </a:p>
          <a:p>
            <a:pPr algn="ctr">
              <a:buNone/>
            </a:pPr>
            <a:r>
              <a:rPr lang="es-CO" dirty="0" smtClean="0"/>
              <a:t>      El cordero sacrificado para utilizar la piel, representaba a Cristo, que murió por su pecado</a:t>
            </a:r>
            <a:r>
              <a:rPr lang="es-CO" dirty="0" smtClean="0">
                <a:solidFill>
                  <a:srgbClr val="FF0000"/>
                </a:solidFill>
              </a:rPr>
              <a:t> (Juan 1:29).</a:t>
            </a:r>
            <a:endParaRPr lang="es-CO"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to="" calcmode="lin" valueType="num">
                                      <p:cBhvr>
                                        <p:cTn id="7" dur="1" fill="hold"/>
                                        <p:tgtEl>
                                          <p:spTgt spid="4">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 to="" calcmode="lin" valueType="num">
                                      <p:cBhvr>
                                        <p:cTn id="12" dur="1" fill="hold"/>
                                        <p:tgtEl>
                                          <p:spTgt spid="4">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 to="" calcmode="lin" valueType="num">
                                      <p:cBhvr>
                                        <p:cTn id="17" dur="1" fill="hold"/>
                                        <p:tgtEl>
                                          <p:spTgt spid="4">
                                            <p:txEl>
                                              <p:pRg st="3" end="3"/>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 to="" calcmode="lin" valueType="num">
                                      <p:cBhvr>
                                        <p:cTn id="22" dur="1" fill="hold"/>
                                        <p:tgtEl>
                                          <p:spTgt spid="4">
                                            <p:txEl>
                                              <p:pRg st="4" end="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4">
                                            <p:txEl>
                                              <p:pRg st="6" end="6"/>
                                            </p:txEl>
                                          </p:spTgt>
                                        </p:tgtEl>
                                        <p:attrNameLst>
                                          <p:attrName>style.visibility</p:attrName>
                                        </p:attrNameLst>
                                      </p:cBhvr>
                                      <p:to>
                                        <p:strVal val="visible"/>
                                      </p:to>
                                    </p:set>
                                    <p:anim to="" calcmode="lin" valueType="num">
                                      <p:cBhvr>
                                        <p:cTn id="27" dur="1" fill="hold"/>
                                        <p:tgtEl>
                                          <p:spTgt spid="4">
                                            <p:txEl>
                                              <p:pRg st="6" end="6"/>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5">
                                            <p:txEl>
                                              <p:pRg st="0" end="0"/>
                                            </p:txEl>
                                          </p:spTgt>
                                        </p:tgtEl>
                                        <p:attrNameLst>
                                          <p:attrName>style.visibility</p:attrName>
                                        </p:attrNameLst>
                                      </p:cBhvr>
                                      <p:to>
                                        <p:strVal val="visible"/>
                                      </p:to>
                                    </p:set>
                                    <p:anim to="" calcmode="lin" valueType="num">
                                      <p:cBhvr>
                                        <p:cTn id="32" dur="1" fill="hold"/>
                                        <p:tgtEl>
                                          <p:spTgt spid="5">
                                            <p:txEl>
                                              <p:pRg st="0" end="0"/>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5">
                                            <p:txEl>
                                              <p:pRg st="1" end="1"/>
                                            </p:txEl>
                                          </p:spTgt>
                                        </p:tgtEl>
                                        <p:attrNameLst>
                                          <p:attrName>style.visibility</p:attrName>
                                        </p:attrNameLst>
                                      </p:cBhvr>
                                      <p:to>
                                        <p:strVal val="visible"/>
                                      </p:to>
                                    </p:set>
                                    <p:anim to="" calcmode="lin" valueType="num">
                                      <p:cBhvr>
                                        <p:cTn id="37" dur="1" fill="hold"/>
                                        <p:tgtEl>
                                          <p:spTgt spid="5">
                                            <p:txEl>
                                              <p:pRg st="1" end="1"/>
                                            </p:txEl>
                                          </p:spTgt>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5">
                                            <p:txEl>
                                              <p:pRg st="2" end="2"/>
                                            </p:txEl>
                                          </p:spTgt>
                                        </p:tgtEl>
                                        <p:attrNameLst>
                                          <p:attrName>style.visibility</p:attrName>
                                        </p:attrNameLst>
                                      </p:cBhvr>
                                      <p:to>
                                        <p:strVal val="visible"/>
                                      </p:to>
                                    </p:set>
                                    <p:anim to="" calcmode="lin" valueType="num">
                                      <p:cBhvr>
                                        <p:cTn id="42" dur="1" fill="hold"/>
                                        <p:tgtEl>
                                          <p:spTgt spid="5">
                                            <p:txEl>
                                              <p:pRg st="2" end="2"/>
                                            </p:txEl>
                                          </p:spTgt>
                                        </p:tgtEl>
                                        <p:attrNameLst>
                                          <p:attrName/>
                                        </p:attrNameLst>
                                      </p:cBhvr>
                                    </p:anim>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grpId="0" nodeType="clickEffect">
                                  <p:stCondLst>
                                    <p:cond delay="0"/>
                                  </p:stCondLst>
                                  <p:childTnLst>
                                    <p:set>
                                      <p:cBhvr>
                                        <p:cTn id="46" dur="1" fill="hold">
                                          <p:stCondLst>
                                            <p:cond delay="0"/>
                                          </p:stCondLst>
                                        </p:cTn>
                                        <p:tgtEl>
                                          <p:spTgt spid="5">
                                            <p:txEl>
                                              <p:pRg st="4" end="4"/>
                                            </p:txEl>
                                          </p:spTgt>
                                        </p:tgtEl>
                                        <p:attrNameLst>
                                          <p:attrName>style.visibility</p:attrName>
                                        </p:attrNameLst>
                                      </p:cBhvr>
                                      <p:to>
                                        <p:strVal val="visible"/>
                                      </p:to>
                                    </p:set>
                                    <p:anim to="" calcmode="lin" valueType="num">
                                      <p:cBhvr>
                                        <p:cTn id="47" dur="1" fill="hold"/>
                                        <p:tgtEl>
                                          <p:spTgt spid="5">
                                            <p:txEl>
                                              <p:pRg st="4" end="4"/>
                                            </p:txEl>
                                          </p:spTgt>
                                        </p:tgtEl>
                                        <p:attrNameLst>
                                          <p:attrName/>
                                        </p:attrNameLst>
                                      </p:cBhvr>
                                    </p:anim>
                                  </p:childTnLst>
                                </p:cTn>
                              </p:par>
                            </p:childTnLst>
                          </p:cTn>
                        </p:par>
                      </p:childTnLst>
                    </p:cTn>
                  </p:par>
                  <p:par>
                    <p:cTn id="48" fill="hold">
                      <p:stCondLst>
                        <p:cond delay="indefinite"/>
                      </p:stCondLst>
                      <p:childTnLst>
                        <p:par>
                          <p:cTn id="49" fill="hold">
                            <p:stCondLst>
                              <p:cond delay="0"/>
                            </p:stCondLst>
                            <p:childTnLst>
                              <p:par>
                                <p:cTn id="50" presetID="24" presetClass="entr" presetSubtype="0" fill="hold" grpId="0" nodeType="clickEffect">
                                  <p:stCondLst>
                                    <p:cond delay="0"/>
                                  </p:stCondLst>
                                  <p:childTnLst>
                                    <p:set>
                                      <p:cBhvr>
                                        <p:cTn id="51" dur="1" fill="hold">
                                          <p:stCondLst>
                                            <p:cond delay="0"/>
                                          </p:stCondLst>
                                        </p:cTn>
                                        <p:tgtEl>
                                          <p:spTgt spid="5">
                                            <p:txEl>
                                              <p:pRg st="6" end="6"/>
                                            </p:txEl>
                                          </p:spTgt>
                                        </p:tgtEl>
                                        <p:attrNameLst>
                                          <p:attrName>style.visibility</p:attrName>
                                        </p:attrNameLst>
                                      </p:cBhvr>
                                      <p:to>
                                        <p:strVal val="visible"/>
                                      </p:to>
                                    </p:set>
                                    <p:anim to="" calcmode="lin" valueType="num">
                                      <p:cBhvr>
                                        <p:cTn id="52" dur="1" fill="hold"/>
                                        <p:tgtEl>
                                          <p:spTgt spid="5">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67544" y="476672"/>
            <a:ext cx="5832648" cy="5976664"/>
          </a:xfrm>
        </p:spPr>
        <p:txBody>
          <a:bodyPr>
            <a:normAutofit fontScale="92500" lnSpcReduction="10000"/>
          </a:bodyPr>
          <a:lstStyle/>
          <a:p>
            <a:pPr algn="ctr">
              <a:buNone/>
            </a:pPr>
            <a:r>
              <a:rPr lang="es-CO" dirty="0" smtClean="0"/>
              <a:t>     Desobedeció el octavo Mandamiento, </a:t>
            </a:r>
            <a:r>
              <a:rPr lang="es-CO" dirty="0" smtClean="0">
                <a:solidFill>
                  <a:srgbClr val="0070C0"/>
                </a:solidFill>
              </a:rPr>
              <a:t>robó lo que Dios se había reservado para Él</a:t>
            </a:r>
            <a:r>
              <a:rPr lang="es-CO" dirty="0" smtClean="0"/>
              <a:t> </a:t>
            </a:r>
            <a:r>
              <a:rPr lang="es-CO" dirty="0" smtClean="0">
                <a:solidFill>
                  <a:srgbClr val="FF0000"/>
                </a:solidFill>
              </a:rPr>
              <a:t>(Exo.20:15).</a:t>
            </a:r>
          </a:p>
          <a:p>
            <a:endParaRPr lang="es-CO" dirty="0" smtClean="0"/>
          </a:p>
          <a:p>
            <a:pPr algn="ctr">
              <a:buNone/>
            </a:pPr>
            <a:r>
              <a:rPr lang="es-CO" dirty="0" smtClean="0"/>
              <a:t>    </a:t>
            </a:r>
            <a:r>
              <a:rPr lang="es-CO" sz="3600" dirty="0" smtClean="0"/>
              <a:t> Los diez Mandamientos estaban incluidos en la orden: </a:t>
            </a:r>
            <a:r>
              <a:rPr lang="es-CO" sz="3600" b="1" dirty="0" smtClean="0"/>
              <a:t>“Pero del árbol del conocimiento del bien y del mal no comerás</a:t>
            </a:r>
            <a:r>
              <a:rPr lang="es-CO" sz="3600" dirty="0" smtClean="0"/>
              <a:t>”, por tanto, </a:t>
            </a:r>
            <a:r>
              <a:rPr lang="es-CO" sz="3600" dirty="0" smtClean="0">
                <a:solidFill>
                  <a:srgbClr val="0070C0"/>
                </a:solidFill>
              </a:rPr>
              <a:t>al desobedecer estos Mandamientos, estaba desobedeciendo todos los diez</a:t>
            </a:r>
            <a:r>
              <a:rPr lang="es-CO" sz="3600" dirty="0" smtClean="0"/>
              <a:t> </a:t>
            </a:r>
            <a:r>
              <a:rPr lang="es-CO" sz="3600" dirty="0" smtClean="0">
                <a:solidFill>
                  <a:srgbClr val="FF0000"/>
                </a:solidFill>
              </a:rPr>
              <a:t>(Lea Santiago 2:10-11).</a:t>
            </a:r>
          </a:p>
          <a:p>
            <a:endParaRPr lang="es-CO" dirty="0"/>
          </a:p>
        </p:txBody>
      </p:sp>
      <p:pic>
        <p:nvPicPr>
          <p:cNvPr id="2050" name="Picture 2" descr="http://ceirberea.blogdiario.com/img/eva.jpg"/>
          <p:cNvPicPr>
            <a:picLocks noChangeAspect="1" noChangeArrowheads="1"/>
          </p:cNvPicPr>
          <p:nvPr/>
        </p:nvPicPr>
        <p:blipFill>
          <a:blip r:embed="rId2" cstate="print"/>
          <a:srcRect/>
          <a:stretch>
            <a:fillRect/>
          </a:stretch>
        </p:blipFill>
        <p:spPr bwMode="auto">
          <a:xfrm>
            <a:off x="6588224" y="3284984"/>
            <a:ext cx="2160240" cy="2808312"/>
          </a:xfrm>
          <a:prstGeom prst="rect">
            <a:avLst/>
          </a:prstGeom>
          <a:noFill/>
        </p:spPr>
      </p:pic>
      <p:pic>
        <p:nvPicPr>
          <p:cNvPr id="2052" name="Picture 4" descr="http://3.bp.blogspot.com/-HdIUcoy5keQ/TempbF3AGTI/AAAAAAAAA4s/iG7jKv3yzE8/s1600/10mandamientos-778678.jpg"/>
          <p:cNvPicPr>
            <a:picLocks noChangeAspect="1" noChangeArrowheads="1"/>
          </p:cNvPicPr>
          <p:nvPr/>
        </p:nvPicPr>
        <p:blipFill>
          <a:blip r:embed="rId3" cstate="print"/>
          <a:srcRect/>
          <a:stretch>
            <a:fillRect/>
          </a:stretch>
        </p:blipFill>
        <p:spPr bwMode="auto">
          <a:xfrm>
            <a:off x="6444208" y="404664"/>
            <a:ext cx="2497460" cy="273367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fontScale="90000"/>
          </a:bodyPr>
          <a:lstStyle/>
          <a:p>
            <a:r>
              <a:rPr lang="es-CO" i="1" dirty="0" smtClean="0">
                <a:latin typeface="Agency FB" pitchFamily="34" charset="0"/>
              </a:rPr>
              <a:t>Seguidamente estableceremos una comparación entre las dos leyes según lo dice la S. Biblia</a:t>
            </a:r>
            <a:endParaRPr lang="es-CO" dirty="0"/>
          </a:p>
        </p:txBody>
      </p:sp>
      <p:sp>
        <p:nvSpPr>
          <p:cNvPr id="5" name="4 Marcador de texto"/>
          <p:cNvSpPr>
            <a:spLocks noGrp="1"/>
          </p:cNvSpPr>
          <p:nvPr>
            <p:ph type="body" idx="1"/>
          </p:nvPr>
        </p:nvSpPr>
        <p:spPr>
          <a:xfrm>
            <a:off x="467544" y="1484784"/>
            <a:ext cx="4032448" cy="720080"/>
          </a:xfrm>
          <a:solidFill>
            <a:schemeClr val="accent5">
              <a:lumMod val="40000"/>
              <a:lumOff val="60000"/>
            </a:schemeClr>
          </a:solidFill>
        </p:spPr>
        <p:txBody>
          <a:bodyPr>
            <a:normAutofit/>
          </a:bodyPr>
          <a:lstStyle/>
          <a:p>
            <a:pPr algn="ctr"/>
            <a:r>
              <a:rPr lang="es-CO" sz="2800" dirty="0" smtClean="0"/>
              <a:t>LEY MORAL</a:t>
            </a:r>
          </a:p>
        </p:txBody>
      </p:sp>
      <p:sp>
        <p:nvSpPr>
          <p:cNvPr id="6" name="5 Marcador de contenido"/>
          <p:cNvSpPr>
            <a:spLocks noGrp="1"/>
          </p:cNvSpPr>
          <p:nvPr>
            <p:ph sz="half" idx="2"/>
          </p:nvPr>
        </p:nvSpPr>
        <p:spPr>
          <a:xfrm>
            <a:off x="251520" y="2174874"/>
            <a:ext cx="4245868" cy="4350469"/>
          </a:xfrm>
        </p:spPr>
        <p:txBody>
          <a:bodyPr>
            <a:normAutofit fontScale="92500"/>
          </a:bodyPr>
          <a:lstStyle/>
          <a:p>
            <a:pPr>
              <a:buNone/>
            </a:pPr>
            <a:r>
              <a:rPr lang="es-CO" dirty="0" smtClean="0"/>
              <a:t>1).</a:t>
            </a:r>
            <a:r>
              <a:rPr lang="es-CO" u="sng" dirty="0" smtClean="0">
                <a:solidFill>
                  <a:srgbClr val="0070C0"/>
                </a:solidFill>
              </a:rPr>
              <a:t>Dada por Dios:</a:t>
            </a:r>
            <a:r>
              <a:rPr lang="es-CO" u="sng" dirty="0" smtClean="0">
                <a:solidFill>
                  <a:srgbClr val="FF0000"/>
                </a:solidFill>
              </a:rPr>
              <a:t> </a:t>
            </a:r>
            <a:r>
              <a:rPr lang="es-CO" b="1" dirty="0" smtClean="0">
                <a:solidFill>
                  <a:srgbClr val="FF0000"/>
                </a:solidFill>
              </a:rPr>
              <a:t>Dt. 4: 12, 13.</a:t>
            </a:r>
          </a:p>
          <a:p>
            <a:pPr algn="ctr"/>
            <a:r>
              <a:rPr lang="es-CO" dirty="0" smtClean="0"/>
              <a:t>Y </a:t>
            </a:r>
            <a:r>
              <a:rPr lang="es-CO" dirty="0" smtClean="0">
                <a:solidFill>
                  <a:srgbClr val="0070C0"/>
                </a:solidFill>
              </a:rPr>
              <a:t>habló Jehová con vosotros de en medio del fuego</a:t>
            </a:r>
            <a:r>
              <a:rPr lang="es-CO" dirty="0" smtClean="0"/>
              <a:t>; oísteis la voz de sus palabras, mas a excepción de oír la voz, ninguna figura visteis. Y él os anunció su pacto, el cual os mandó poner por obra; los diez mandamientos, </a:t>
            </a:r>
            <a:r>
              <a:rPr lang="es-CO" dirty="0" smtClean="0">
                <a:solidFill>
                  <a:srgbClr val="0070C0"/>
                </a:solidFill>
              </a:rPr>
              <a:t>y los escribió en dos tablas de piedra</a:t>
            </a:r>
            <a:r>
              <a:rPr lang="es-CO" dirty="0" smtClean="0"/>
              <a:t>.</a:t>
            </a:r>
          </a:p>
          <a:p>
            <a:pPr algn="ctr"/>
            <a:r>
              <a:rPr lang="es-CO" dirty="0" smtClean="0">
                <a:solidFill>
                  <a:srgbClr val="FF0000"/>
                </a:solidFill>
              </a:rPr>
              <a:t>Nota: Dios mismo la habló al pueblo, y después la escribió.</a:t>
            </a:r>
          </a:p>
          <a:p>
            <a:pPr>
              <a:buNone/>
            </a:pPr>
            <a:endParaRPr lang="es-CO" dirty="0"/>
          </a:p>
        </p:txBody>
      </p:sp>
      <p:sp>
        <p:nvSpPr>
          <p:cNvPr id="7" name="6 Marcador de texto"/>
          <p:cNvSpPr>
            <a:spLocks noGrp="1"/>
          </p:cNvSpPr>
          <p:nvPr>
            <p:ph type="body" sz="quarter" idx="3"/>
          </p:nvPr>
        </p:nvSpPr>
        <p:spPr>
          <a:solidFill>
            <a:schemeClr val="accent5">
              <a:lumMod val="40000"/>
              <a:lumOff val="60000"/>
            </a:schemeClr>
          </a:solidFill>
        </p:spPr>
        <p:txBody>
          <a:bodyPr>
            <a:normAutofit fontScale="25000" lnSpcReduction="20000"/>
          </a:bodyPr>
          <a:lstStyle/>
          <a:p>
            <a:endParaRPr lang="es-CO" dirty="0" smtClean="0"/>
          </a:p>
          <a:p>
            <a:endParaRPr lang="es-CO" dirty="0" smtClean="0"/>
          </a:p>
          <a:p>
            <a:endParaRPr lang="es-CO" sz="7400" dirty="0" smtClean="0"/>
          </a:p>
          <a:p>
            <a:endParaRPr lang="es-CO" sz="7400" dirty="0" smtClean="0"/>
          </a:p>
          <a:p>
            <a:endParaRPr lang="es-CO" sz="7400" dirty="0" smtClean="0"/>
          </a:p>
          <a:p>
            <a:endParaRPr lang="es-CO" sz="7400" dirty="0" smtClean="0"/>
          </a:p>
          <a:p>
            <a:endParaRPr lang="es-CO" sz="7400" dirty="0" smtClean="0"/>
          </a:p>
          <a:p>
            <a:endParaRPr lang="es-CO" sz="7400" dirty="0" smtClean="0"/>
          </a:p>
          <a:p>
            <a:endParaRPr lang="es-CO" sz="7400" dirty="0" smtClean="0"/>
          </a:p>
          <a:p>
            <a:endParaRPr lang="es-CO" sz="7400" dirty="0" smtClean="0"/>
          </a:p>
          <a:p>
            <a:endParaRPr lang="es-CO" sz="7400" dirty="0" smtClean="0"/>
          </a:p>
          <a:p>
            <a:endParaRPr lang="es-CO" sz="7400" dirty="0" smtClean="0"/>
          </a:p>
          <a:p>
            <a:endParaRPr lang="es-CO" sz="7400" dirty="0" smtClean="0"/>
          </a:p>
          <a:p>
            <a:pPr algn="ctr"/>
            <a:r>
              <a:rPr lang="es-CO" sz="11200" dirty="0" smtClean="0"/>
              <a:t>VS. LEY CEREMONIAL</a:t>
            </a:r>
            <a:endParaRPr lang="es-CO" sz="11200" dirty="0"/>
          </a:p>
        </p:txBody>
      </p:sp>
      <p:sp>
        <p:nvSpPr>
          <p:cNvPr id="8" name="7 Marcador de contenido"/>
          <p:cNvSpPr>
            <a:spLocks noGrp="1"/>
          </p:cNvSpPr>
          <p:nvPr>
            <p:ph sz="quarter" idx="4"/>
          </p:nvPr>
        </p:nvSpPr>
        <p:spPr>
          <a:xfrm>
            <a:off x="4645025" y="2174874"/>
            <a:ext cx="4247455" cy="4350469"/>
          </a:xfrm>
        </p:spPr>
        <p:txBody>
          <a:bodyPr/>
          <a:lstStyle/>
          <a:p>
            <a:pPr>
              <a:buNone/>
            </a:pPr>
            <a:r>
              <a:rPr lang="es-CO" u="sng" dirty="0" smtClean="0">
                <a:solidFill>
                  <a:srgbClr val="0070C0"/>
                </a:solidFill>
              </a:rPr>
              <a:t>Dada por Moisés</a:t>
            </a:r>
            <a:r>
              <a:rPr lang="es-CO" u="sng" dirty="0" smtClean="0"/>
              <a:t>:</a:t>
            </a:r>
            <a:r>
              <a:rPr lang="es-CO" dirty="0" smtClean="0">
                <a:solidFill>
                  <a:srgbClr val="FF0000"/>
                </a:solidFill>
              </a:rPr>
              <a:t> </a:t>
            </a:r>
            <a:r>
              <a:rPr lang="es-CO" b="1" dirty="0" smtClean="0">
                <a:solidFill>
                  <a:srgbClr val="FF0000"/>
                </a:solidFill>
              </a:rPr>
              <a:t>Dt. 4: 44, 45.</a:t>
            </a:r>
          </a:p>
          <a:p>
            <a:pPr algn="ctr"/>
            <a:r>
              <a:rPr lang="es-CO" dirty="0" smtClean="0"/>
              <a:t>Esta, pues, </a:t>
            </a:r>
            <a:r>
              <a:rPr lang="es-CO" dirty="0" smtClean="0">
                <a:solidFill>
                  <a:srgbClr val="0070C0"/>
                </a:solidFill>
              </a:rPr>
              <a:t>es la ley que Moisés puso delante de los hijos de Israel</a:t>
            </a:r>
            <a:r>
              <a:rPr lang="es-CO" dirty="0" smtClean="0"/>
              <a:t>. Estos son los testimonios, los </a:t>
            </a:r>
            <a:r>
              <a:rPr lang="es-CO" dirty="0" smtClean="0">
                <a:solidFill>
                  <a:srgbClr val="0070C0"/>
                </a:solidFill>
              </a:rPr>
              <a:t>estatutos y los decretos que habló Moisés a los hijos de Israel cuando salieron de Egipto</a:t>
            </a:r>
            <a:r>
              <a:rPr lang="es-CO" dirty="0" smtClean="0"/>
              <a:t>.</a:t>
            </a:r>
          </a:p>
          <a:p>
            <a:pPr algn="ctr">
              <a:buNone/>
            </a:pPr>
            <a:r>
              <a:rPr lang="es-CO" dirty="0" smtClean="0"/>
              <a:t>     </a:t>
            </a:r>
            <a:r>
              <a:rPr lang="es-CO" dirty="0" smtClean="0">
                <a:solidFill>
                  <a:srgbClr val="FF0000"/>
                </a:solidFill>
              </a:rPr>
              <a:t>Nota: El texto dice que Moisés la hablo al pueblo.</a:t>
            </a:r>
          </a:p>
          <a:p>
            <a:pPr>
              <a:buNone/>
            </a:pPr>
            <a:endParaRPr lang="es-CO" dirty="0" smtClean="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5">
                                            <p:bg/>
                                          </p:spTgt>
                                        </p:tgtEl>
                                        <p:attrNameLst>
                                          <p:attrName>style.visibility</p:attrName>
                                        </p:attrNameLst>
                                      </p:cBhvr>
                                      <p:to>
                                        <p:strVal val="visible"/>
                                      </p:to>
                                    </p:set>
                                    <p:animEffect transition="in" filter="fade">
                                      <p:cBhvr>
                                        <p:cTn id="12" dur="100"/>
                                        <p:tgtEl>
                                          <p:spTgt spid="5">
                                            <p:bg/>
                                          </p:spTgt>
                                        </p:tgtEl>
                                      </p:cBhvr>
                                    </p:animEffect>
                                    <p:anim calcmode="lin" valueType="num">
                                      <p:cBhvr>
                                        <p:cTn id="13" dur="400" fill="hold"/>
                                        <p:tgtEl>
                                          <p:spTgt spid="5">
                                            <p:bg/>
                                          </p:spTgt>
                                        </p:tgtEl>
                                        <p:attrNameLst>
                                          <p:attrName>ppt_x</p:attrName>
                                        </p:attrNameLst>
                                      </p:cBhvr>
                                      <p:tavLst>
                                        <p:tav tm="0">
                                          <p:val>
                                            <p:strVal val="#ppt_x"/>
                                          </p:val>
                                        </p:tav>
                                        <p:tav tm="100000">
                                          <p:val>
                                            <p:strVal val="#ppt_x"/>
                                          </p:val>
                                        </p:tav>
                                      </p:tavLst>
                                    </p:anim>
                                    <p:anim calcmode="lin" valueType="num">
                                      <p:cBhvr>
                                        <p:cTn id="14" dur="400" fill="hold"/>
                                        <p:tgtEl>
                                          <p:spTgt spid="5">
                                            <p:bg/>
                                          </p:spTgt>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5">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5">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grpId="0" nodeType="clickEffect">
                                  <p:stCondLst>
                                    <p:cond delay="0"/>
                                  </p:stCondLst>
                                  <p:childTnLst>
                                    <p:set>
                                      <p:cBhvr>
                                        <p:cTn id="20" dur="1" fill="hold">
                                          <p:stCondLst>
                                            <p:cond delay="0"/>
                                          </p:stCondLst>
                                        </p:cTn>
                                        <p:tgtEl>
                                          <p:spTgt spid="5">
                                            <p:txEl>
                                              <p:pRg st="0" end="0"/>
                                            </p:txEl>
                                          </p:spTgt>
                                        </p:tgtEl>
                                        <p:attrNameLst>
                                          <p:attrName>style.visibility</p:attrName>
                                        </p:attrNameLst>
                                      </p:cBhvr>
                                      <p:to>
                                        <p:strVal val="visible"/>
                                      </p:to>
                                    </p:set>
                                    <p:animEffect transition="in" filter="fade">
                                      <p:cBhvr>
                                        <p:cTn id="21" dur="100"/>
                                        <p:tgtEl>
                                          <p:spTgt spid="5">
                                            <p:txEl>
                                              <p:pRg st="0" end="0"/>
                                            </p:txEl>
                                          </p:spTgt>
                                        </p:tgtEl>
                                      </p:cBhvr>
                                    </p:animEffect>
                                    <p:anim calcmode="lin" valueType="num">
                                      <p:cBhvr>
                                        <p:cTn id="22" dur="4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23" dur="400" fill="hold"/>
                                        <p:tgtEl>
                                          <p:spTgt spid="5">
                                            <p:txEl>
                                              <p:pRg st="0" end="0"/>
                                            </p:txEl>
                                          </p:spTgt>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5">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5">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4" presetClass="entr" presetSubtype="0" fill="hold" grpId="0" nodeType="clickEffect">
                                  <p:stCondLst>
                                    <p:cond delay="0"/>
                                  </p:stCondLst>
                                  <p:childTnLst>
                                    <p:set>
                                      <p:cBhvr>
                                        <p:cTn id="29" dur="1" fill="hold">
                                          <p:stCondLst>
                                            <p:cond delay="0"/>
                                          </p:stCondLst>
                                        </p:cTn>
                                        <p:tgtEl>
                                          <p:spTgt spid="7">
                                            <p:bg/>
                                          </p:spTgt>
                                        </p:tgtEl>
                                        <p:attrNameLst>
                                          <p:attrName>style.visibility</p:attrName>
                                        </p:attrNameLst>
                                      </p:cBhvr>
                                      <p:to>
                                        <p:strVal val="visible"/>
                                      </p:to>
                                    </p:set>
                                    <p:anim to="" calcmode="lin" valueType="num">
                                      <p:cBhvr>
                                        <p:cTn id="30" dur="1" fill="hold"/>
                                        <p:tgtEl>
                                          <p:spTgt spid="7">
                                            <p:bg/>
                                          </p:spTgt>
                                        </p:tgtEl>
                                        <p:attrNameLst>
                                          <p:attrName/>
                                        </p:attrNameLst>
                                      </p:cBhvr>
                                    </p:anim>
                                  </p:childTnLst>
                                </p:cTn>
                              </p:par>
                            </p:childTnLst>
                          </p:cTn>
                        </p:par>
                      </p:childTnLst>
                    </p:cTn>
                  </p:par>
                  <p:par>
                    <p:cTn id="31" fill="hold">
                      <p:stCondLst>
                        <p:cond delay="indefinite"/>
                      </p:stCondLst>
                      <p:childTnLst>
                        <p:par>
                          <p:cTn id="32" fill="hold">
                            <p:stCondLst>
                              <p:cond delay="0"/>
                            </p:stCondLst>
                            <p:childTnLst>
                              <p:par>
                                <p:cTn id="33" presetID="24" presetClass="entr" presetSubtype="0" fill="hold" grpId="0" nodeType="clickEffect">
                                  <p:stCondLst>
                                    <p:cond delay="0"/>
                                  </p:stCondLst>
                                  <p:childTnLst>
                                    <p:set>
                                      <p:cBhvr>
                                        <p:cTn id="34" dur="1" fill="hold">
                                          <p:stCondLst>
                                            <p:cond delay="0"/>
                                          </p:stCondLst>
                                        </p:cTn>
                                        <p:tgtEl>
                                          <p:spTgt spid="7">
                                            <p:txEl>
                                              <p:pRg st="13" end="13"/>
                                            </p:txEl>
                                          </p:spTgt>
                                        </p:tgtEl>
                                        <p:attrNameLst>
                                          <p:attrName>style.visibility</p:attrName>
                                        </p:attrNameLst>
                                      </p:cBhvr>
                                      <p:to>
                                        <p:strVal val="visible"/>
                                      </p:to>
                                    </p:set>
                                    <p:anim to="" calcmode="lin" valueType="num">
                                      <p:cBhvr>
                                        <p:cTn id="35" dur="1" fill="hold"/>
                                        <p:tgtEl>
                                          <p:spTgt spid="7">
                                            <p:txEl>
                                              <p:pRg st="13" end="13"/>
                                            </p:txEl>
                                          </p:spTgt>
                                        </p:tgtEl>
                                        <p:attrNameLst>
                                          <p:attrName/>
                                        </p:attrNameLst>
                                      </p:cBhvr>
                                    </p:anim>
                                  </p:childTnLst>
                                </p:cTn>
                              </p:par>
                            </p:childTnLst>
                          </p:cTn>
                        </p:par>
                      </p:childTnLst>
                    </p:cTn>
                  </p:par>
                  <p:par>
                    <p:cTn id="36" fill="hold">
                      <p:stCondLst>
                        <p:cond delay="indefinite"/>
                      </p:stCondLst>
                      <p:childTnLst>
                        <p:par>
                          <p:cTn id="37" fill="hold">
                            <p:stCondLst>
                              <p:cond delay="0"/>
                            </p:stCondLst>
                            <p:childTnLst>
                              <p:par>
                                <p:cTn id="38" presetID="24" presetClass="entr" presetSubtype="0" fill="hold" grpId="0" nodeType="clickEffect">
                                  <p:stCondLst>
                                    <p:cond delay="0"/>
                                  </p:stCondLst>
                                  <p:childTnLst>
                                    <p:set>
                                      <p:cBhvr>
                                        <p:cTn id="39" dur="1" fill="hold">
                                          <p:stCondLst>
                                            <p:cond delay="0"/>
                                          </p:stCondLst>
                                        </p:cTn>
                                        <p:tgtEl>
                                          <p:spTgt spid="6">
                                            <p:txEl>
                                              <p:pRg st="0" end="0"/>
                                            </p:txEl>
                                          </p:spTgt>
                                        </p:tgtEl>
                                        <p:attrNameLst>
                                          <p:attrName>style.visibility</p:attrName>
                                        </p:attrNameLst>
                                      </p:cBhvr>
                                      <p:to>
                                        <p:strVal val="visible"/>
                                      </p:to>
                                    </p:set>
                                    <p:anim to="" calcmode="lin" valueType="num">
                                      <p:cBhvr>
                                        <p:cTn id="40" dur="1" fill="hold"/>
                                        <p:tgtEl>
                                          <p:spTgt spid="6">
                                            <p:txEl>
                                              <p:pRg st="0" end="0"/>
                                            </p:txEl>
                                          </p:spTgt>
                                        </p:tgtEl>
                                        <p:attrNameLst>
                                          <p:attrName/>
                                        </p:attrNameLst>
                                      </p:cBhvr>
                                    </p:anim>
                                  </p:childTnLst>
                                </p:cTn>
                              </p:par>
                            </p:childTnLst>
                          </p:cTn>
                        </p:par>
                      </p:childTnLst>
                    </p:cTn>
                  </p:par>
                  <p:par>
                    <p:cTn id="41" fill="hold">
                      <p:stCondLst>
                        <p:cond delay="indefinite"/>
                      </p:stCondLst>
                      <p:childTnLst>
                        <p:par>
                          <p:cTn id="42" fill="hold">
                            <p:stCondLst>
                              <p:cond delay="0"/>
                            </p:stCondLst>
                            <p:childTnLst>
                              <p:par>
                                <p:cTn id="43" presetID="24" presetClass="entr" presetSubtype="0" fill="hold" grpId="0" nodeType="clickEffect">
                                  <p:stCondLst>
                                    <p:cond delay="0"/>
                                  </p:stCondLst>
                                  <p:childTnLst>
                                    <p:set>
                                      <p:cBhvr>
                                        <p:cTn id="44" dur="1" fill="hold">
                                          <p:stCondLst>
                                            <p:cond delay="0"/>
                                          </p:stCondLst>
                                        </p:cTn>
                                        <p:tgtEl>
                                          <p:spTgt spid="6">
                                            <p:txEl>
                                              <p:pRg st="1" end="1"/>
                                            </p:txEl>
                                          </p:spTgt>
                                        </p:tgtEl>
                                        <p:attrNameLst>
                                          <p:attrName>style.visibility</p:attrName>
                                        </p:attrNameLst>
                                      </p:cBhvr>
                                      <p:to>
                                        <p:strVal val="visible"/>
                                      </p:to>
                                    </p:set>
                                    <p:anim to="" calcmode="lin" valueType="num">
                                      <p:cBhvr>
                                        <p:cTn id="45" dur="1" fill="hold"/>
                                        <p:tgtEl>
                                          <p:spTgt spid="6">
                                            <p:txEl>
                                              <p:pRg st="1" end="1"/>
                                            </p:txEl>
                                          </p:spTgt>
                                        </p:tgtEl>
                                        <p:attrNameLst>
                                          <p:attrName/>
                                        </p:attrNameLst>
                                      </p:cBhvr>
                                    </p:anim>
                                  </p:childTnLst>
                                </p:cTn>
                              </p:par>
                            </p:childTnLst>
                          </p:cTn>
                        </p:par>
                      </p:childTnLst>
                    </p:cTn>
                  </p:par>
                  <p:par>
                    <p:cTn id="46" fill="hold">
                      <p:stCondLst>
                        <p:cond delay="indefinite"/>
                      </p:stCondLst>
                      <p:childTnLst>
                        <p:par>
                          <p:cTn id="47" fill="hold">
                            <p:stCondLst>
                              <p:cond delay="0"/>
                            </p:stCondLst>
                            <p:childTnLst>
                              <p:par>
                                <p:cTn id="48" presetID="24" presetClass="entr" presetSubtype="0" fill="hold" grpId="0" nodeType="clickEffect">
                                  <p:stCondLst>
                                    <p:cond delay="0"/>
                                  </p:stCondLst>
                                  <p:childTnLst>
                                    <p:set>
                                      <p:cBhvr>
                                        <p:cTn id="49" dur="1" fill="hold">
                                          <p:stCondLst>
                                            <p:cond delay="0"/>
                                          </p:stCondLst>
                                        </p:cTn>
                                        <p:tgtEl>
                                          <p:spTgt spid="6">
                                            <p:txEl>
                                              <p:pRg st="2" end="2"/>
                                            </p:txEl>
                                          </p:spTgt>
                                        </p:tgtEl>
                                        <p:attrNameLst>
                                          <p:attrName>style.visibility</p:attrName>
                                        </p:attrNameLst>
                                      </p:cBhvr>
                                      <p:to>
                                        <p:strVal val="visible"/>
                                      </p:to>
                                    </p:set>
                                    <p:anim to="" calcmode="lin" valueType="num">
                                      <p:cBhvr>
                                        <p:cTn id="50" dur="1" fill="hold"/>
                                        <p:tgtEl>
                                          <p:spTgt spid="6">
                                            <p:txEl>
                                              <p:pRg st="2" end="2"/>
                                            </p:txEl>
                                          </p:spTgt>
                                        </p:tgtEl>
                                        <p:attrNameLst>
                                          <p:attrName/>
                                        </p:attrNameLst>
                                      </p:cBhvr>
                                    </p:anim>
                                  </p:childTnLst>
                                </p:cTn>
                              </p:par>
                            </p:childTnLst>
                          </p:cTn>
                        </p:par>
                      </p:childTnLst>
                    </p:cTn>
                  </p:par>
                  <p:par>
                    <p:cTn id="51" fill="hold">
                      <p:stCondLst>
                        <p:cond delay="indefinite"/>
                      </p:stCondLst>
                      <p:childTnLst>
                        <p:par>
                          <p:cTn id="52" fill="hold">
                            <p:stCondLst>
                              <p:cond delay="0"/>
                            </p:stCondLst>
                            <p:childTnLst>
                              <p:par>
                                <p:cTn id="53" presetID="24" presetClass="entr" presetSubtype="0" fill="hold" grpId="0" nodeType="clickEffect">
                                  <p:stCondLst>
                                    <p:cond delay="0"/>
                                  </p:stCondLst>
                                  <p:childTnLst>
                                    <p:set>
                                      <p:cBhvr>
                                        <p:cTn id="54" dur="1" fill="hold">
                                          <p:stCondLst>
                                            <p:cond delay="0"/>
                                          </p:stCondLst>
                                        </p:cTn>
                                        <p:tgtEl>
                                          <p:spTgt spid="8">
                                            <p:txEl>
                                              <p:pRg st="0" end="0"/>
                                            </p:txEl>
                                          </p:spTgt>
                                        </p:tgtEl>
                                        <p:attrNameLst>
                                          <p:attrName>style.visibility</p:attrName>
                                        </p:attrNameLst>
                                      </p:cBhvr>
                                      <p:to>
                                        <p:strVal val="visible"/>
                                      </p:to>
                                    </p:set>
                                    <p:anim to="" calcmode="lin" valueType="num">
                                      <p:cBhvr>
                                        <p:cTn id="55" dur="1" fill="hold"/>
                                        <p:tgtEl>
                                          <p:spTgt spid="8">
                                            <p:txEl>
                                              <p:pRg st="0" end="0"/>
                                            </p:txEl>
                                          </p:spTgt>
                                        </p:tgtEl>
                                        <p:attrNameLst>
                                          <p:attrName/>
                                        </p:attrNameLst>
                                      </p:cBhvr>
                                    </p:anim>
                                  </p:childTnLst>
                                </p:cTn>
                              </p:par>
                            </p:childTnLst>
                          </p:cTn>
                        </p:par>
                      </p:childTnLst>
                    </p:cTn>
                  </p:par>
                  <p:par>
                    <p:cTn id="56" fill="hold">
                      <p:stCondLst>
                        <p:cond delay="indefinite"/>
                      </p:stCondLst>
                      <p:childTnLst>
                        <p:par>
                          <p:cTn id="57" fill="hold">
                            <p:stCondLst>
                              <p:cond delay="0"/>
                            </p:stCondLst>
                            <p:childTnLst>
                              <p:par>
                                <p:cTn id="58" presetID="24" presetClass="entr" presetSubtype="0" fill="hold" grpId="0" nodeType="clickEffect">
                                  <p:stCondLst>
                                    <p:cond delay="0"/>
                                  </p:stCondLst>
                                  <p:childTnLst>
                                    <p:set>
                                      <p:cBhvr>
                                        <p:cTn id="59" dur="1" fill="hold">
                                          <p:stCondLst>
                                            <p:cond delay="0"/>
                                          </p:stCondLst>
                                        </p:cTn>
                                        <p:tgtEl>
                                          <p:spTgt spid="8">
                                            <p:txEl>
                                              <p:pRg st="1" end="1"/>
                                            </p:txEl>
                                          </p:spTgt>
                                        </p:tgtEl>
                                        <p:attrNameLst>
                                          <p:attrName>style.visibility</p:attrName>
                                        </p:attrNameLst>
                                      </p:cBhvr>
                                      <p:to>
                                        <p:strVal val="visible"/>
                                      </p:to>
                                    </p:set>
                                    <p:anim to="" calcmode="lin" valueType="num">
                                      <p:cBhvr>
                                        <p:cTn id="60" dur="1" fill="hold"/>
                                        <p:tgtEl>
                                          <p:spTgt spid="8">
                                            <p:txEl>
                                              <p:pRg st="1" end="1"/>
                                            </p:txEl>
                                          </p:spTgt>
                                        </p:tgtEl>
                                        <p:attrNameLst>
                                          <p:attrName/>
                                        </p:attrNameLst>
                                      </p:cBhvr>
                                    </p:anim>
                                  </p:childTnLst>
                                </p:cTn>
                              </p:par>
                            </p:childTnLst>
                          </p:cTn>
                        </p:par>
                      </p:childTnLst>
                    </p:cTn>
                  </p:par>
                  <p:par>
                    <p:cTn id="61" fill="hold">
                      <p:stCondLst>
                        <p:cond delay="indefinite"/>
                      </p:stCondLst>
                      <p:childTnLst>
                        <p:par>
                          <p:cTn id="62" fill="hold">
                            <p:stCondLst>
                              <p:cond delay="0"/>
                            </p:stCondLst>
                            <p:childTnLst>
                              <p:par>
                                <p:cTn id="63" presetID="24" presetClass="entr" presetSubtype="0" fill="hold" grpId="0" nodeType="clickEffect">
                                  <p:stCondLst>
                                    <p:cond delay="0"/>
                                  </p:stCondLst>
                                  <p:childTnLst>
                                    <p:set>
                                      <p:cBhvr>
                                        <p:cTn id="64" dur="1" fill="hold">
                                          <p:stCondLst>
                                            <p:cond delay="0"/>
                                          </p:stCondLst>
                                        </p:cTn>
                                        <p:tgtEl>
                                          <p:spTgt spid="8">
                                            <p:txEl>
                                              <p:pRg st="2" end="2"/>
                                            </p:txEl>
                                          </p:spTgt>
                                        </p:tgtEl>
                                        <p:attrNameLst>
                                          <p:attrName>style.visibility</p:attrName>
                                        </p:attrNameLst>
                                      </p:cBhvr>
                                      <p:to>
                                        <p:strVal val="visible"/>
                                      </p:to>
                                    </p:set>
                                    <p:anim to="" calcmode="lin" valueType="num">
                                      <p:cBhvr>
                                        <p:cTn id="65" dur="1" fill="hold"/>
                                        <p:tgtEl>
                                          <p:spTgt spid="8">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build="p" animBg="1"/>
      <p:bldP spid="6" grpId="0" build="p"/>
      <p:bldP spid="7" grpId="0" build="p" animBg="1"/>
      <p:bldP spid="8"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contenido"/>
          <p:cNvSpPr>
            <a:spLocks noGrp="1"/>
          </p:cNvSpPr>
          <p:nvPr>
            <p:ph sz="half" idx="1"/>
          </p:nvPr>
        </p:nvSpPr>
        <p:spPr>
          <a:xfrm>
            <a:off x="323528" y="404664"/>
            <a:ext cx="4172272" cy="6120680"/>
          </a:xfrm>
        </p:spPr>
        <p:txBody>
          <a:bodyPr>
            <a:normAutofit fontScale="92500" lnSpcReduction="10000"/>
          </a:bodyPr>
          <a:lstStyle/>
          <a:p>
            <a:pPr algn="ctr">
              <a:buNone/>
            </a:pPr>
            <a:r>
              <a:rPr lang="es-CO" dirty="0" smtClean="0"/>
              <a:t>2).</a:t>
            </a:r>
            <a:r>
              <a:rPr lang="es-CO" sz="3000" u="sng" dirty="0" smtClean="0">
                <a:solidFill>
                  <a:srgbClr val="0070C0"/>
                </a:solidFill>
              </a:rPr>
              <a:t> </a:t>
            </a:r>
            <a:r>
              <a:rPr lang="es-CO" sz="3900" u="sng" dirty="0" smtClean="0">
                <a:solidFill>
                  <a:srgbClr val="0070C0"/>
                </a:solidFill>
              </a:rPr>
              <a:t>Escrita por Dios</a:t>
            </a:r>
            <a:r>
              <a:rPr lang="es-CO" sz="3900" dirty="0" smtClean="0"/>
              <a:t>:</a:t>
            </a:r>
          </a:p>
          <a:p>
            <a:pPr>
              <a:buNone/>
            </a:pPr>
            <a:r>
              <a:rPr lang="es-CO" sz="3600" dirty="0" smtClean="0"/>
              <a:t>                </a:t>
            </a:r>
            <a:r>
              <a:rPr lang="es-CO" sz="3900" dirty="0" smtClean="0">
                <a:solidFill>
                  <a:srgbClr val="FF0000"/>
                </a:solidFill>
              </a:rPr>
              <a:t>Ex. 31:18.</a:t>
            </a:r>
            <a:endParaRPr lang="es-CO" sz="3000" dirty="0" smtClean="0">
              <a:solidFill>
                <a:srgbClr val="FF0000"/>
              </a:solidFill>
            </a:endParaRPr>
          </a:p>
          <a:p>
            <a:pPr algn="ctr">
              <a:buNone/>
            </a:pPr>
            <a:r>
              <a:rPr lang="es-CO" sz="3900" dirty="0" smtClean="0"/>
              <a:t>     Y dio a Moisés, cuando acabó de hablar con él en el monte de Sinaí, dos tablas del testimonio, tablas de piedra </a:t>
            </a:r>
            <a:r>
              <a:rPr lang="es-CO" sz="3900" dirty="0" smtClean="0">
                <a:solidFill>
                  <a:srgbClr val="0070C0"/>
                </a:solidFill>
              </a:rPr>
              <a:t>escritas con el dedo de Dios. </a:t>
            </a:r>
          </a:p>
          <a:p>
            <a:pPr>
              <a:buNone/>
            </a:pPr>
            <a:endParaRPr lang="es-CO" dirty="0"/>
          </a:p>
        </p:txBody>
      </p:sp>
      <p:sp>
        <p:nvSpPr>
          <p:cNvPr id="8" name="7 Marcador de contenido"/>
          <p:cNvSpPr>
            <a:spLocks noGrp="1"/>
          </p:cNvSpPr>
          <p:nvPr>
            <p:ph sz="half" idx="2"/>
          </p:nvPr>
        </p:nvSpPr>
        <p:spPr>
          <a:xfrm>
            <a:off x="4648200" y="404664"/>
            <a:ext cx="4244280" cy="6192688"/>
          </a:xfrm>
        </p:spPr>
        <p:txBody>
          <a:bodyPr>
            <a:normAutofit fontScale="92500" lnSpcReduction="10000"/>
          </a:bodyPr>
          <a:lstStyle/>
          <a:p>
            <a:pPr algn="ctr">
              <a:buNone/>
            </a:pPr>
            <a:r>
              <a:rPr lang="es-CO" sz="4000" u="sng" dirty="0" smtClean="0">
                <a:solidFill>
                  <a:srgbClr val="0070C0"/>
                </a:solidFill>
              </a:rPr>
              <a:t>Escrita por Moisés:</a:t>
            </a:r>
            <a:r>
              <a:rPr lang="es-CO" sz="4000" b="1" dirty="0" smtClean="0"/>
              <a:t> </a:t>
            </a:r>
            <a:r>
              <a:rPr lang="es-CO" sz="3600" dirty="0" smtClean="0">
                <a:solidFill>
                  <a:srgbClr val="FF0000"/>
                </a:solidFill>
              </a:rPr>
              <a:t>Deut.31:9</a:t>
            </a:r>
            <a:r>
              <a:rPr lang="es-CO" sz="3600" dirty="0" smtClean="0"/>
              <a:t>.</a:t>
            </a:r>
          </a:p>
          <a:p>
            <a:pPr algn="ctr">
              <a:buNone/>
            </a:pPr>
            <a:r>
              <a:rPr lang="es-ES" sz="4000" dirty="0" smtClean="0"/>
              <a:t>Y</a:t>
            </a:r>
            <a:r>
              <a:rPr lang="es-ES" sz="4000" dirty="0" smtClean="0">
                <a:solidFill>
                  <a:srgbClr val="0070C0"/>
                </a:solidFill>
              </a:rPr>
              <a:t> escribió Moisés esta ley</a:t>
            </a:r>
            <a:r>
              <a:rPr lang="es-ES" sz="4000" dirty="0" smtClean="0"/>
              <a:t>, y dióla á los sacerdotes, hijos de Leví, que llevaban el arca del pacto de Jehová, y á todos los ancianos de Israel.</a:t>
            </a:r>
          </a:p>
          <a:p>
            <a:pPr>
              <a:buNone/>
            </a:pPr>
            <a:endParaRPr lang="es-CO"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to="" calcmode="lin" valueType="num">
                                      <p:cBhvr>
                                        <p:cTn id="7" dur="1" fill="hold"/>
                                        <p:tgtEl>
                                          <p:spTgt spid="4">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 to="" calcmode="lin" valueType="num">
                                      <p:cBhvr>
                                        <p:cTn id="12" dur="1" fill="hold"/>
                                        <p:tgtEl>
                                          <p:spTgt spid="4">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 to="" calcmode="lin" valueType="num">
                                      <p:cBhvr>
                                        <p:cTn id="17" dur="1" fill="hold"/>
                                        <p:tgtEl>
                                          <p:spTgt spid="4">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 to="" calcmode="lin" valueType="num">
                                      <p:cBhvr>
                                        <p:cTn id="22" dur="1" fill="hold"/>
                                        <p:tgtEl>
                                          <p:spTgt spid="8">
                                            <p:txEl>
                                              <p:pRg st="0" end="0"/>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8">
                                            <p:txEl>
                                              <p:pRg st="1" end="1"/>
                                            </p:txEl>
                                          </p:spTgt>
                                        </p:tgtEl>
                                        <p:attrNameLst>
                                          <p:attrName>style.visibility</p:attrName>
                                        </p:attrNameLst>
                                      </p:cBhvr>
                                      <p:to>
                                        <p:strVal val="visible"/>
                                      </p:to>
                                    </p:set>
                                    <p:anim to="" calcmode="lin" valueType="num">
                                      <p:cBhvr>
                                        <p:cTn id="27" dur="1" fill="hold"/>
                                        <p:tgtEl>
                                          <p:spTgt spid="8">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8"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476672"/>
            <a:ext cx="4038600" cy="5649491"/>
          </a:xfrm>
        </p:spPr>
        <p:txBody>
          <a:bodyPr/>
          <a:lstStyle/>
          <a:p>
            <a:pPr algn="ctr">
              <a:buNone/>
            </a:pPr>
            <a:r>
              <a:rPr lang="es-CO" dirty="0" smtClean="0"/>
              <a:t>3).</a:t>
            </a:r>
            <a:r>
              <a:rPr lang="es-CO" u="sng" dirty="0" smtClean="0">
                <a:solidFill>
                  <a:srgbClr val="0070C0"/>
                </a:solidFill>
              </a:rPr>
              <a:t> Escritas en tablas de piedra</a:t>
            </a:r>
            <a:r>
              <a:rPr lang="es-CO" dirty="0" smtClean="0"/>
              <a:t>: </a:t>
            </a:r>
          </a:p>
          <a:p>
            <a:pPr algn="ctr">
              <a:buNone/>
            </a:pPr>
            <a:r>
              <a:rPr lang="es-CO" b="1" dirty="0" smtClean="0">
                <a:solidFill>
                  <a:srgbClr val="FF0000"/>
                </a:solidFill>
              </a:rPr>
              <a:t>Ex. 34: 28.</a:t>
            </a:r>
            <a:endParaRPr lang="es-CO" dirty="0" smtClean="0">
              <a:solidFill>
                <a:srgbClr val="FF0000"/>
              </a:solidFill>
            </a:endParaRPr>
          </a:p>
          <a:p>
            <a:pPr algn="ctr">
              <a:buNone/>
            </a:pPr>
            <a:r>
              <a:rPr lang="es-CO" dirty="0" smtClean="0"/>
              <a:t>     Y él continuó allí con Jehová cuarenta días y cuarenta noches. No comió pan y no bebió agua. Y </a:t>
            </a:r>
            <a:r>
              <a:rPr lang="es-CO" dirty="0" smtClean="0">
                <a:solidFill>
                  <a:srgbClr val="0070C0"/>
                </a:solidFill>
              </a:rPr>
              <a:t>él procedió a escribir sobre las tablas las palabras del pacto, las Diez Palabras.</a:t>
            </a:r>
            <a:endParaRPr lang="es-CO" dirty="0">
              <a:solidFill>
                <a:srgbClr val="0070C0"/>
              </a:solidFill>
            </a:endParaRPr>
          </a:p>
        </p:txBody>
      </p:sp>
      <p:sp>
        <p:nvSpPr>
          <p:cNvPr id="4" name="3 Marcador de contenido"/>
          <p:cNvSpPr>
            <a:spLocks noGrp="1"/>
          </p:cNvSpPr>
          <p:nvPr>
            <p:ph sz="half" idx="2"/>
          </p:nvPr>
        </p:nvSpPr>
        <p:spPr>
          <a:xfrm>
            <a:off x="4648200" y="476672"/>
            <a:ext cx="4038600" cy="5649491"/>
          </a:xfrm>
        </p:spPr>
        <p:txBody>
          <a:bodyPr/>
          <a:lstStyle/>
          <a:p>
            <a:pPr algn="ctr">
              <a:buNone/>
            </a:pPr>
            <a:r>
              <a:rPr lang="es-CO" u="sng" dirty="0" smtClean="0">
                <a:solidFill>
                  <a:srgbClr val="0070C0"/>
                </a:solidFill>
              </a:rPr>
              <a:t>Escrita en un libro</a:t>
            </a:r>
            <a:r>
              <a:rPr lang="es-CO" dirty="0" smtClean="0">
                <a:solidFill>
                  <a:srgbClr val="0070C0"/>
                </a:solidFill>
              </a:rPr>
              <a:t>:</a:t>
            </a:r>
          </a:p>
          <a:p>
            <a:pPr algn="ctr">
              <a:buNone/>
            </a:pPr>
            <a:r>
              <a:rPr lang="es-CO" b="1" dirty="0" smtClean="0">
                <a:solidFill>
                  <a:srgbClr val="FF0000"/>
                </a:solidFill>
              </a:rPr>
              <a:t>Dt. 31: 24</a:t>
            </a:r>
          </a:p>
          <a:p>
            <a:pPr algn="ctr">
              <a:buNone/>
            </a:pPr>
            <a:r>
              <a:rPr lang="es-CO" baseline="30000" dirty="0" smtClean="0"/>
              <a:t> </a:t>
            </a:r>
            <a:r>
              <a:rPr lang="es-CO" dirty="0" smtClean="0"/>
              <a:t>Y aconteció que, </a:t>
            </a:r>
            <a:r>
              <a:rPr lang="es-CO" dirty="0" smtClean="0">
                <a:solidFill>
                  <a:srgbClr val="0070C0"/>
                </a:solidFill>
              </a:rPr>
              <a:t>tan pronto como Moisés hubo acabado de escribir las palabras de esta ley en un libro hasta dejarlas completas,</a:t>
            </a:r>
          </a:p>
          <a:p>
            <a:pPr>
              <a:buNone/>
            </a:pPr>
            <a:endParaRPr lang="es-CO" dirty="0" smtClean="0"/>
          </a:p>
        </p:txBody>
      </p:sp>
      <p:pic>
        <p:nvPicPr>
          <p:cNvPr id="5" name="Picture 4" descr="http://t1.gstatic.com/images?q=tbn:ANd9GcTjaLlXtIbPrN9T8bIZB82B4u-36eFRlTITDQCcwBOt6c-Ww180TQ"/>
          <p:cNvPicPr>
            <a:picLocks noChangeAspect="1" noChangeArrowheads="1"/>
          </p:cNvPicPr>
          <p:nvPr/>
        </p:nvPicPr>
        <p:blipFill>
          <a:blip r:embed="rId2" cstate="print"/>
          <a:srcRect/>
          <a:stretch>
            <a:fillRect/>
          </a:stretch>
        </p:blipFill>
        <p:spPr bwMode="auto">
          <a:xfrm>
            <a:off x="6228184" y="5085184"/>
            <a:ext cx="1872208" cy="1584176"/>
          </a:xfrm>
          <a:prstGeom prst="rect">
            <a:avLst/>
          </a:prstGeom>
          <a:noFill/>
        </p:spPr>
      </p:pic>
      <p:pic>
        <p:nvPicPr>
          <p:cNvPr id="6" name="Picture 6" descr="http://t3.gstatic.com/images?q=tbn:ANd9GcTXnC7gcDLAThLeH0JH22tGhCWBbTM5t5gXTmxkOoMHwStmKm5R"/>
          <p:cNvPicPr>
            <a:picLocks noChangeAspect="1" noChangeArrowheads="1"/>
          </p:cNvPicPr>
          <p:nvPr/>
        </p:nvPicPr>
        <p:blipFill>
          <a:blip r:embed="rId3" cstate="print"/>
          <a:srcRect/>
          <a:stretch>
            <a:fillRect/>
          </a:stretch>
        </p:blipFill>
        <p:spPr bwMode="auto">
          <a:xfrm>
            <a:off x="1691680" y="5589240"/>
            <a:ext cx="2016224" cy="126876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43" presetClass="entr" presetSubtype="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
                                        <p:tgtEl>
                                          <p:spTgt spid="6"/>
                                        </p:tgtEl>
                                      </p:cBhvr>
                                    </p:animEffect>
                                    <p:anim calcmode="lin" valueType="num">
                                      <p:cBhvr>
                                        <p:cTn id="23" dur="400" fill="hold"/>
                                        <p:tgtEl>
                                          <p:spTgt spid="6"/>
                                        </p:tgtEl>
                                        <p:attrNameLst>
                                          <p:attrName>ppt_x</p:attrName>
                                        </p:attrNameLst>
                                      </p:cBhvr>
                                      <p:tavLst>
                                        <p:tav tm="0">
                                          <p:val>
                                            <p:strVal val="#ppt_x"/>
                                          </p:val>
                                        </p:tav>
                                        <p:tav tm="100000">
                                          <p:val>
                                            <p:strVal val="#ppt_x"/>
                                          </p:val>
                                        </p:tav>
                                      </p:tavLst>
                                    </p:anim>
                                    <p:anim calcmode="lin" valueType="num">
                                      <p:cBhvr>
                                        <p:cTn id="24" dur="400" fill="hold"/>
                                        <p:tgtEl>
                                          <p:spTgt spid="6"/>
                                        </p:tgtEl>
                                        <p:attrNameLst>
                                          <p:attrName>ppt_y</p:attrName>
                                        </p:attrNameLst>
                                      </p:cBhvr>
                                      <p:tavLst>
                                        <p:tav tm="0">
                                          <p:val>
                                            <p:strVal val="#ppt_y+0.31"/>
                                          </p:val>
                                        </p:tav>
                                        <p:tav tm="100000">
                                          <p:val>
                                            <p:strVal val="#ppt_y+0.31"/>
                                          </p:val>
                                        </p:tav>
                                      </p:tavLst>
                                    </p:anim>
                                    <p:anim calcmode="lin" valueType="num">
                                      <p:cBhvr>
                                        <p:cTn id="25"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4" presetClass="entr" presetSubtype="0" fill="hold" grpId="0" nodeType="clickEffect">
                                  <p:stCondLst>
                                    <p:cond delay="0"/>
                                  </p:stCondLst>
                                  <p:childTnLst>
                                    <p:set>
                                      <p:cBhvr>
                                        <p:cTn id="30" dur="1" fill="hold">
                                          <p:stCondLst>
                                            <p:cond delay="0"/>
                                          </p:stCondLst>
                                        </p:cTn>
                                        <p:tgtEl>
                                          <p:spTgt spid="4">
                                            <p:txEl>
                                              <p:pRg st="0" end="0"/>
                                            </p:txEl>
                                          </p:spTgt>
                                        </p:tgtEl>
                                        <p:attrNameLst>
                                          <p:attrName>style.visibility</p:attrName>
                                        </p:attrNameLst>
                                      </p:cBhvr>
                                      <p:to>
                                        <p:strVal val="visible"/>
                                      </p:to>
                                    </p:set>
                                    <p:anim to="" calcmode="lin" valueType="num">
                                      <p:cBhvr>
                                        <p:cTn id="31" dur="1" fill="hold"/>
                                        <p:tgtEl>
                                          <p:spTgt spid="4">
                                            <p:txEl>
                                              <p:pRg st="0" end="0"/>
                                            </p:txEl>
                                          </p:spTgt>
                                        </p:tgtEl>
                                        <p:attrNameLst>
                                          <p:attrName/>
                                        </p:attrNameLst>
                                      </p:cBhvr>
                                    </p:anim>
                                  </p:childTnLst>
                                </p:cTn>
                              </p:par>
                            </p:childTnLst>
                          </p:cTn>
                        </p:par>
                      </p:childTnLst>
                    </p:cTn>
                  </p:par>
                  <p:par>
                    <p:cTn id="32" fill="hold">
                      <p:stCondLst>
                        <p:cond delay="indefinite"/>
                      </p:stCondLst>
                      <p:childTnLst>
                        <p:par>
                          <p:cTn id="33" fill="hold">
                            <p:stCondLst>
                              <p:cond delay="0"/>
                            </p:stCondLst>
                            <p:childTnLst>
                              <p:par>
                                <p:cTn id="34" presetID="24" presetClass="entr" presetSubtype="0" fill="hold" grpId="0" nodeType="clickEffect">
                                  <p:stCondLst>
                                    <p:cond delay="0"/>
                                  </p:stCondLst>
                                  <p:childTnLst>
                                    <p:set>
                                      <p:cBhvr>
                                        <p:cTn id="35" dur="1" fill="hold">
                                          <p:stCondLst>
                                            <p:cond delay="0"/>
                                          </p:stCondLst>
                                        </p:cTn>
                                        <p:tgtEl>
                                          <p:spTgt spid="4">
                                            <p:txEl>
                                              <p:pRg st="1" end="1"/>
                                            </p:txEl>
                                          </p:spTgt>
                                        </p:tgtEl>
                                        <p:attrNameLst>
                                          <p:attrName>style.visibility</p:attrName>
                                        </p:attrNameLst>
                                      </p:cBhvr>
                                      <p:to>
                                        <p:strVal val="visible"/>
                                      </p:to>
                                    </p:set>
                                    <p:anim to="" calcmode="lin" valueType="num">
                                      <p:cBhvr>
                                        <p:cTn id="36" dur="1" fill="hold"/>
                                        <p:tgtEl>
                                          <p:spTgt spid="4">
                                            <p:txEl>
                                              <p:pRg st="1" end="1"/>
                                            </p:txEl>
                                          </p:spTgt>
                                        </p:tgtEl>
                                        <p:attrNameLst>
                                          <p:attrName/>
                                        </p:attrNameLst>
                                      </p:cBhvr>
                                    </p:anim>
                                  </p:childTnLst>
                                </p:cTn>
                              </p:par>
                            </p:childTnLst>
                          </p:cTn>
                        </p:par>
                      </p:childTnLst>
                    </p:cTn>
                  </p:par>
                  <p:par>
                    <p:cTn id="37" fill="hold">
                      <p:stCondLst>
                        <p:cond delay="indefinite"/>
                      </p:stCondLst>
                      <p:childTnLst>
                        <p:par>
                          <p:cTn id="38" fill="hold">
                            <p:stCondLst>
                              <p:cond delay="0"/>
                            </p:stCondLst>
                            <p:childTnLst>
                              <p:par>
                                <p:cTn id="39" presetID="24" presetClass="entr" presetSubtype="0" fill="hold" grpId="0" nodeType="clickEffect">
                                  <p:stCondLst>
                                    <p:cond delay="0"/>
                                  </p:stCondLst>
                                  <p:childTnLst>
                                    <p:set>
                                      <p:cBhvr>
                                        <p:cTn id="40" dur="1" fill="hold">
                                          <p:stCondLst>
                                            <p:cond delay="0"/>
                                          </p:stCondLst>
                                        </p:cTn>
                                        <p:tgtEl>
                                          <p:spTgt spid="4">
                                            <p:txEl>
                                              <p:pRg st="2" end="2"/>
                                            </p:txEl>
                                          </p:spTgt>
                                        </p:tgtEl>
                                        <p:attrNameLst>
                                          <p:attrName>style.visibility</p:attrName>
                                        </p:attrNameLst>
                                      </p:cBhvr>
                                      <p:to>
                                        <p:strVal val="visible"/>
                                      </p:to>
                                    </p:set>
                                    <p:anim to="" calcmode="lin" valueType="num">
                                      <p:cBhvr>
                                        <p:cTn id="41" dur="1" fill="hold"/>
                                        <p:tgtEl>
                                          <p:spTgt spid="4">
                                            <p:txEl>
                                              <p:pRg st="2" end="2"/>
                                            </p:txEl>
                                          </p:spTgt>
                                        </p:tgtEl>
                                        <p:attrNameLst>
                                          <p:attrName/>
                                        </p:attrNameLst>
                                      </p:cBhvr>
                                    </p:anim>
                                  </p:childTnLst>
                                </p:cTn>
                              </p:par>
                            </p:childTnLst>
                          </p:cTn>
                        </p:par>
                      </p:childTnLst>
                    </p:cTn>
                  </p:par>
                  <p:par>
                    <p:cTn id="42" fill="hold">
                      <p:stCondLst>
                        <p:cond delay="indefinite"/>
                      </p:stCondLst>
                      <p:childTnLst>
                        <p:par>
                          <p:cTn id="43" fill="hold">
                            <p:stCondLst>
                              <p:cond delay="0"/>
                            </p:stCondLst>
                            <p:childTnLst>
                              <p:par>
                                <p:cTn id="44" presetID="24" presetClass="entr" presetSubtype="0" fill="hold" nodeType="clickEffect">
                                  <p:stCondLst>
                                    <p:cond delay="0"/>
                                  </p:stCondLst>
                                  <p:childTnLst>
                                    <p:set>
                                      <p:cBhvr>
                                        <p:cTn id="45" dur="1" fill="hold">
                                          <p:stCondLst>
                                            <p:cond delay="0"/>
                                          </p:stCondLst>
                                        </p:cTn>
                                        <p:tgtEl>
                                          <p:spTgt spid="5"/>
                                        </p:tgtEl>
                                        <p:attrNameLst>
                                          <p:attrName>style.visibility</p:attrName>
                                        </p:attrNameLst>
                                      </p:cBhvr>
                                      <p:to>
                                        <p:strVal val="visible"/>
                                      </p:to>
                                    </p:set>
                                    <p:anim to="" calcmode="lin" valueType="num">
                                      <p:cBhvr>
                                        <p:cTn id="46"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323528" y="404664"/>
            <a:ext cx="4172272" cy="6120680"/>
          </a:xfrm>
        </p:spPr>
        <p:txBody>
          <a:bodyPr>
            <a:normAutofit fontScale="85000" lnSpcReduction="20000"/>
          </a:bodyPr>
          <a:lstStyle/>
          <a:p>
            <a:pPr algn="ctr">
              <a:buNone/>
            </a:pPr>
            <a:r>
              <a:rPr lang="es-CO" sz="3800" dirty="0" smtClean="0"/>
              <a:t>4). </a:t>
            </a:r>
            <a:r>
              <a:rPr lang="es-CO" sz="3800" u="sng" dirty="0" smtClean="0">
                <a:solidFill>
                  <a:srgbClr val="0070C0"/>
                </a:solidFill>
              </a:rPr>
              <a:t>Colocada en el arca</a:t>
            </a:r>
            <a:r>
              <a:rPr lang="es-CO" sz="3800" dirty="0" smtClean="0"/>
              <a:t>:</a:t>
            </a:r>
          </a:p>
          <a:p>
            <a:pPr algn="ctr">
              <a:buNone/>
            </a:pPr>
            <a:r>
              <a:rPr lang="es-CO" dirty="0" smtClean="0"/>
              <a:t> </a:t>
            </a:r>
            <a:r>
              <a:rPr lang="es-CO" b="1" dirty="0" smtClean="0">
                <a:solidFill>
                  <a:srgbClr val="FF0000"/>
                </a:solidFill>
              </a:rPr>
              <a:t>Dt. 10:4,5.</a:t>
            </a:r>
          </a:p>
          <a:p>
            <a:pPr algn="ctr"/>
            <a:r>
              <a:rPr lang="es-CO" sz="3300" dirty="0" smtClean="0"/>
              <a:t>Y escribió en las tablas conforme a la primera escritura, los diez mandamientos que Jehová os había hablado en el monte de en medio del fuego, el día de la asamblea; y me las dio Jehová. </a:t>
            </a:r>
          </a:p>
          <a:p>
            <a:pPr algn="ctr"/>
            <a:r>
              <a:rPr lang="es-CO" sz="3300" dirty="0" smtClean="0"/>
              <a:t>Y volví y descendí del monte, y </a:t>
            </a:r>
            <a:r>
              <a:rPr lang="es-CO" sz="3300" dirty="0" smtClean="0">
                <a:solidFill>
                  <a:srgbClr val="0070C0"/>
                </a:solidFill>
              </a:rPr>
              <a:t>puse las tablas </a:t>
            </a:r>
            <a:r>
              <a:rPr lang="es-CO" sz="3300" u="sng" dirty="0" smtClean="0">
                <a:solidFill>
                  <a:srgbClr val="0070C0"/>
                </a:solidFill>
              </a:rPr>
              <a:t>en el arca</a:t>
            </a:r>
            <a:r>
              <a:rPr lang="es-CO" sz="3300" dirty="0" smtClean="0">
                <a:solidFill>
                  <a:srgbClr val="0070C0"/>
                </a:solidFill>
              </a:rPr>
              <a:t> que había hecho; y allí están, como Jehová me mandó</a:t>
            </a:r>
          </a:p>
          <a:p>
            <a:pPr>
              <a:buNone/>
            </a:pPr>
            <a:endParaRPr lang="es-CO" dirty="0"/>
          </a:p>
        </p:txBody>
      </p:sp>
      <p:sp>
        <p:nvSpPr>
          <p:cNvPr id="4" name="3 Marcador de contenido"/>
          <p:cNvSpPr>
            <a:spLocks noGrp="1"/>
          </p:cNvSpPr>
          <p:nvPr>
            <p:ph sz="half" idx="2"/>
          </p:nvPr>
        </p:nvSpPr>
        <p:spPr>
          <a:xfrm>
            <a:off x="4648200" y="404664"/>
            <a:ext cx="4244280" cy="6048672"/>
          </a:xfrm>
        </p:spPr>
        <p:txBody>
          <a:bodyPr>
            <a:normAutofit fontScale="85000" lnSpcReduction="20000"/>
          </a:bodyPr>
          <a:lstStyle/>
          <a:p>
            <a:pPr algn="ctr">
              <a:buNone/>
            </a:pPr>
            <a:r>
              <a:rPr lang="es-CO" sz="3300" b="1" u="sng" dirty="0" smtClean="0">
                <a:solidFill>
                  <a:srgbClr val="0070C0"/>
                </a:solidFill>
              </a:rPr>
              <a:t>Colocada al lado del arca</a:t>
            </a:r>
            <a:r>
              <a:rPr lang="es-CO" b="1" dirty="0" smtClean="0"/>
              <a:t>:</a:t>
            </a:r>
            <a:r>
              <a:rPr lang="es-CO" sz="3300" b="1" dirty="0" smtClean="0"/>
              <a:t> </a:t>
            </a:r>
            <a:r>
              <a:rPr lang="es-CO" b="1" dirty="0" smtClean="0">
                <a:solidFill>
                  <a:srgbClr val="FF0000"/>
                </a:solidFill>
              </a:rPr>
              <a:t>Dt. 31: 25,26.</a:t>
            </a:r>
          </a:p>
          <a:p>
            <a:pPr algn="ctr"/>
            <a:r>
              <a:rPr lang="es-ES" sz="3900" dirty="0" smtClean="0"/>
              <a:t>Mandó Moisés á los Levitas que llevaban el arca del pacto de Jehová, diciendo:</a:t>
            </a:r>
          </a:p>
          <a:p>
            <a:pPr algn="ctr"/>
            <a:r>
              <a:rPr lang="es-ES" sz="3900" dirty="0" smtClean="0">
                <a:solidFill>
                  <a:srgbClr val="0070C0"/>
                </a:solidFill>
              </a:rPr>
              <a:t>Tomad este libro de la ley, y </a:t>
            </a:r>
            <a:r>
              <a:rPr lang="es-ES" sz="3900" u="sng" dirty="0" smtClean="0">
                <a:solidFill>
                  <a:srgbClr val="0070C0"/>
                </a:solidFill>
              </a:rPr>
              <a:t>ponedlo al lado del arca </a:t>
            </a:r>
            <a:r>
              <a:rPr lang="es-ES" sz="3900" dirty="0" smtClean="0">
                <a:solidFill>
                  <a:srgbClr val="0070C0"/>
                </a:solidFill>
              </a:rPr>
              <a:t>del pacto de Jehová vuestro Dios, y esté allí por testigo contra ti.</a:t>
            </a:r>
          </a:p>
          <a:p>
            <a:pPr algn="ctr"/>
            <a:endParaRPr lang="es-CO" dirty="0" smtClean="0">
              <a:solidFill>
                <a:srgbClr val="FF0000"/>
              </a:solidFill>
            </a:endParaRP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4">
                                            <p:txEl>
                                              <p:pRg st="0" end="0"/>
                                            </p:txEl>
                                          </p:spTgt>
                                        </p:tgtEl>
                                        <p:attrNameLst>
                                          <p:attrName>style.visibility</p:attrName>
                                        </p:attrNameLst>
                                      </p:cBhvr>
                                      <p:to>
                                        <p:strVal val="visible"/>
                                      </p:to>
                                    </p:set>
                                    <p:anim to="" calcmode="lin" valueType="num">
                                      <p:cBhvr>
                                        <p:cTn id="27" dur="1" fill="hold"/>
                                        <p:tgtEl>
                                          <p:spTgt spid="4">
                                            <p:txEl>
                                              <p:pRg st="0" end="0"/>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4">
                                            <p:txEl>
                                              <p:pRg st="1" end="1"/>
                                            </p:txEl>
                                          </p:spTgt>
                                        </p:tgtEl>
                                        <p:attrNameLst>
                                          <p:attrName>style.visibility</p:attrName>
                                        </p:attrNameLst>
                                      </p:cBhvr>
                                      <p:to>
                                        <p:strVal val="visible"/>
                                      </p:to>
                                    </p:set>
                                    <p:anim to="" calcmode="lin" valueType="num">
                                      <p:cBhvr>
                                        <p:cTn id="32" dur="1" fill="hold"/>
                                        <p:tgtEl>
                                          <p:spTgt spid="4">
                                            <p:txEl>
                                              <p:pRg st="1" end="1"/>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4">
                                            <p:txEl>
                                              <p:pRg st="2" end="2"/>
                                            </p:txEl>
                                          </p:spTgt>
                                        </p:tgtEl>
                                        <p:attrNameLst>
                                          <p:attrName>style.visibility</p:attrName>
                                        </p:attrNameLst>
                                      </p:cBhvr>
                                      <p:to>
                                        <p:strVal val="visible"/>
                                      </p:to>
                                    </p:set>
                                    <p:anim to="" calcmode="lin" valueType="num">
                                      <p:cBhvr>
                                        <p:cTn id="37" dur="1" fill="hold"/>
                                        <p:tgtEl>
                                          <p:spTgt spid="4">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AutoShape 2" descr="data:image/jpeg;base64,/9j/4AAQSkZJRgABAQAAAQABAAD/2wCEAAkGBhQSEBUUExQVFRUVFRoYFxgYFxQYGBgYFxYWFxgaGBgXHCYeGBkjGhUUHy8gJCcpLCwsFR4xNTAqNSYrLCkBCQoKDgwOGg8PGiwfHyQpLCksLCkpLCwsLCkpKSksKSkpLCkpLCwpKSwsLCksLCwsLCkpKSwpLCwsLCwsKSwpKf/AABEIAMEA+gMBIgACEQEDEQH/xAAbAAACAwEBAQAAAAAAAAAAAAAEBQIDBgABB//EAEgQAAECAwUDCQILBwUAAgMAAAECEQADIQQSMUFRBWFxBhMiMoGRobHB0fAjM0JSYnKCkrLC4QcUFVOi0vFDY3ODk7O0JDSj/8QAGgEAAgMBAQAAAAAAAAAAAAAAAgMAAQQFB//EADARAAICAQMCAggGAwAAAAAAAAABAhEDBBIhMUETUQUiMlJhgaHwFBVxkbHRI8Hh/9oADAMBAAIRAxEAPwDVTUJvGpxiHNB+t4ROY17E90RKQ+PhHl53j1co6jviKkEY+cTI4RWpPlBWQllXviJlm+ngrPcmOSYlL66W0VTsTFxIX8yWOkQTJIyMXc1plviaE0zgiWUB4klMSKC9XixKYFos67SOu0i+WiOMuhi2irFZT0jTL1joJUmp4esRuxTXAyyho8Ai67HjGBIUKiiYBnBakmKFAxaIhXNkpCn3H0gZQHuYOtKXXStD6QIoV1Ma4sjKV4frEF4RdMBziuYKQxAg5MUHOCawOc4dEolOVQcBpA080gqbh2QNOwhkSC+0Qvsx6R4wfaDC+zdY8dY34/ZYEhpKMMrCanhCqTDSxGp4Rjy9Cg6UYvaBpZggGMUgzTLQLxqe6I82PneERmzOkeMREyOcCWKkbx7iILltmM49TNjlDPWLLPCmPEo6aWOSvyxNo8SXWnDBXkmLQSC0JO7wi1Mo6RWlG8U4R6V3Q5o3DWLi2CWCXWsTRLaKucJoMT67/cQfZbEB1nUdf0jRHHuVlSdHkuVElyYNRErRIdMaI6e0J8TkSqkmvDTfFfNwykE4Kx8/CJTZGcJnhaG+IKTLiBlwwmSxnAqxlCJQaDuwVaff384Emp17oNmboDmCAQxApHT7DTuiu2gsYubp9h9I6cBDLplilSYqmJpBs2zae/bAdoSwbfGmLtgg7b4oVnFzxSo4w+JRdMSW7PSArQGGMGKw7IDtIpBQ6lC60QvkdY8YYWmF1n6xpnHSx+yBIZSoZWRTKhdLG6D5UZMiBGEuCIpCSCxDHQxeBGCQY+T0jWLeZHzvCK5adfKJlmxwjnEorIjhHhMRBiyUXXmjy/0kvv8AyxAq0j1+kOCvywSCoNlFx+ojyUbyiMh4qy7oH52nRD+XfhFthUoBIASGqouTXu8N5g4EUeBrY5RGLPu/Xugu80AfvgGf6ndHkq0kklvfdGnHVipRb5HEmC7jiA7PNeGkgR3NJBZODFle0XKsZePJhu4wzmphdaUvwgtVgUCQnufIsnzH9IDmEPFs9LFs8cYEmTg+GHv4+EcPLF3wdCKOmKiranWH1R64xNahA1tmi8XL6ekYnF2MS5IzR0Jf2/MQJan0eCJtoHQGTKPbe/xFcy0CCpoJIWzJJ0MWWCVU3g4u4HjBK7QNI6TawErIFWH4hDLdcFSXAp2hJurITQMPEQbaLIgpqmpAZqZQPbJgWq8zGlOyLbVb7qrpDgJG41Dw31uEuoDiLVooOEe2WQFKZQcMad0XqT5R7Z6En6B9IbuLoAtuyEHquPERmUyrsxQd2UR4xrLTtJN0sCFNTMPGalpF88TG/TSlTUgZRNJYrKlUpF4P0Qx04RC0WDmzQuDgc+2J2a0BCJbhwR3cIna7QFFgzDDe+fGMdy3PyBaG9pumWQoVSHSR5HUQn54wTbbVVSKcfHzgZhCscWlyDTNPOX0i2AMQKo9ntePGIAxzkHZIGPHiuZOCcfeoHrEVWgB+3+kwe0tF9+heLJQe6ohzofmlv6mbdAVrLy1pGJSpL7yn9YUStozpQCbt5AvVdRICA+GZIBDPjDseFzXHUJGzE9PD6Jp+kSBRu4P2ZQlsO0UrAoqt3EFheTezyAxOZfSGUpXZiW4DowMsbi6ZGgtExL0HhpjU90FycWhfZkhIYZMK45nzg6zTw/vpDItJi5WNZAAGEEonNC4TImmbRnjp4NTtqjJLHfULtNrOUKLRamMWGaQK+/8AmAZ8skn3yDRuyZ4yXrBQx10K58orBolXePcwqt8hUtLuW1bDzpTF4JmhaHUDQV1zrSKl7Um3SFIckKDhgzUdQOVXxMc7JuTuLTRqg2I5m0VS1AhZZ6pJUxGdHYQy2jMZQYFlYHfi26kILZsZZfpBgDWr9EAltY1FokhctOd5CXfHqgvxqe6FahwVNOxvKYvmr6KC+Shh9J38YpXNi21IUkIByevEjHfjAprGVUS2cubE7ICsKAzT5KBgeajDg/CDLDIKBeOJwGgeLk0olSfAsnqKSQcR7I92mkhT5FKWrWiQPbF1qshXNOSaOezLUxfdTedqgM+7thm9KgW7AFLp2ekdINVf8au2kdOlkM/zQe8UiUqxuLyurgBr+kHwVYhtSoUSphvHiY1m1paebNBQOKANoA2TPGbsdgvLJJYEnV9I6WCacGypWNVWkGXLALlIrueLETIMsQSE3Uim9j3wLPQBMUBgD7HjNuUm0gWE2yYSsqKSkKqH7vSI85Fm0rTeIFej3VYwLehaXBRs1TUkksYhMnpSHNBx8oqVa0gOwY71H1hdtaXMquWQR8zpeDO/CObjhcqZZ1stAWroswAFTvf2d0Vh9Rn4lzCsbWILPL3gqIL9qYLl7QJyR2LTG+WGUUNUkGoUrj21i+VJUTUNjnrjnFFmtZ+YOxSD6wWJyhhLP9B/NCGpLsFuReiS2lWzrTCGUrZ6sX3nEl+MJJW0WWL8pTPknHuOsOBtn/ZmdxhclNAyb7BCrGp3fwOcTl2NYfpYjfFKdpv/AKK+79YtTtI/yl+H90B6wFsJUuYkMBepjm+/xiKLRM+YrKjDtHCKRtA/yleH90Wotp/lHvT/AHQcW12K+QVLJU1D2giOnSDrj76xBNrLfFnvH90dMtpbqeKfbDHklVAclC7MoHH374qXYic/fv8A0iczaB+YPvJ9vGBlbXUPko++n2wrdMNNlFv2SopN0uTTs060DXpgSBzanSUljdYi7dVW9xg8bYOksfbT7YrXtd8pb6X0+EXcmugam+4sVfUGIKW1KfQ6NFZsR18v7oKtG2Xzkhv9xPsgNW22PWk8OdR/bBKGR9EFvPP3Lf5f3QYlNN7bvQwrXyjY0XI/9En0i6y7VXMPRMsjMguBrghok8M6uXBTkpBCkZfS9BFcxMWqlly/eAQDThEVS3S41hPNiyoWG8oKV1bopmTdi6fKfRtIkKANiw8hErh93i5TZViTaUoiVMbC6Q2OkZ7Z4DsdTxxMbOcg4+9P8xkNrl7SXIx7HZOsdLSz3RcQ2N5KdIEtfxisq+ggixSDSlBjg0e7TV8EAfnOO6KjxKgGWbVFEtqfIQFBuyn5pRGp/DCsCLg6teQJtxYUs3NKx/mjFon+7fQI/wC39KQqTtZfzZf3f1iJ2tM+h/5j1jB4cvP+Ru5Etocn1TFhQZJwLzCokcWyGeceo2PdBvEXqs7kYU+Sd3jAdv21NRLKgpLggfFS833boJTtCYUqPOkMl6IlY3Sr5saP8lLkKPPYpRstWapB/wCv2JgiXsw/7B+xMHlCBfKu0An4U9ZCR0ZfygknBP0ovmcpp4b4VVQ+CdSMhuh08GZdWity8h5/BkkV5t/o8+IoTybW/wAd/VaMO+Bk7XmnmTzqyF3r1dCd1IYWuZMBDTZgBel5WsJbyQdX1Cqzwcml/wA3/wCz/fFo5PK+efuzz5zIttoIUgJXMAVLUo9NZ6Qu6nfACpSxjMX9474HxMneS/YuMbDrNyaFbxWSC2CgMHFCaY65Rajk8XxP/mfVcLrPfDtMWzP11Y0eLZcl2vE1NanCkC5S976B7GNJew+P3E/3R6dgUx/ol5ODjAIlJwDtnU6kdlIhMkh1GtCSMcCMotSl7xNjClcnhmr+mVj+sDq5PIzUO6QPSKptkD0FGAzx/wAvFRld/vWJul7xNhYdiSR/qAdsgN4R6djyD/qD/wBJI8hhFRRmwxrhFNpHRd20PpBLJL3mVtLDsyz36zEk75qdNwGEQm7LkOxmdiZjjWjJiOz5N7nHxF3GuT58Yr2KWtDZXu7pN2cYY5SV+s+CqOm7IkCpKiN65mn1YLl2ZISAOcCWoHmt5VhrtWXQN84fhUPSFMvaSkgXhStQOzCM/iznHqxe5pWi8MzdNsMJpgPaG1pVlRfmX0pKgl7qsS/0sKGLZVoeoYh/fhGc/aPNBsVKfDI8lw7TYVkzRhNcMXPLJRbG0rlTIVaRZ0lZmEU6DJbm+cFSrC7uhwstmfCMPOsC5KbLtOcu+i5cU0tlAXFS0uXF41SHLYRt5M0LQGzAIfQhxGj0npI6aS2Lhr6isWWU+pRMtiRiT3DygCdtCQki9Lqo06MvvOkEWmWK01zPtjObVnFEyWRQgmnZoct8Z9PjUmaNzo0CNpIJZKVD7g9OERnbUZxcUWAJYoLP9nyhXZpwUxMMpCSS+pbfl25xJQjF8r6guTKzbFLlKCXDkJ6wqSwwA347oWFKhRj3Q7VJCSbtH6Wla90EiX7sItZVHogWxegx4oxFJjxSvOAoOiracm9KLZKB/pVBkuS0uYThcJHZLaBrSfgz9YeSoNWkFCwrJB0+UkD18Ia26S+P9DYdDGrNf+6V+GXHTJzq4OPEx5aAMn+Ol41+SgPSKJR6SvrK/FHaatJmRs0ln+Ls51531h9aVdJtPbCOQQZVnYEfG4l/GHlrDHv9I4mo9pfP+TVDoTE51SxolfiZZ9sFrVgKZQqkTGmp+qr8kN1SS16lGz0rGXJxQxdTpM0PgMz3AtFc+0ksKaU4RJFmOLjMY6uPV4jMslR0hju03mEqgrPUzzHG1FiNR5RyJAzUIgqWivT8PPSGJplk0zSwL5e/pEZ0xyVNiPQRKXJRgVHDTjFVoIqztvxyiurKIFPRdqAh+2BbYrowXKLylbin1gC2lkmGQ6gos2cv476wr9mBeT017W30z3XhBuxACZwNR7EY+EK9jBrQc8+0kGH+/wDoC32NXtqeElIzJAH3VmAJIBQ288MVRDaU69Mlk/PJ/oXAP8XQmhJapdwBjq+MLw6aeSKUFf2xGRxglbO/cHKiCQQsgZYb++EHLazTlWZKB0iqfLCcAbxvgCHKNuSxeF4VJOIzhNyq2ulUuSUnq2iWRUtifZHX0mlzwzRlKPCM08kXGrNZYuQs+bswSFzUEXVOlKCshRdhzvOJIxaiAKYGMdyb2vaEWmfZ7SbxkAIYJSGKVXcQATH1bkiRzCXU6ikuA9BlQeeMYDlLsU2XaM6fdPN2hlB2PTSXWk1fRX2jHSzJ6iEoNW+wv2JWEm1BY6JB3HLjCDbUw3kVzPkw8IjadpoUpnSFHAAtXiThCu22+rlV4IUzhaMTSmZEYsHo7JCVjXqY1Q+sSsKfpB8u3oB13Av+mh7Iytk2nLUzlVMiQ3gYbydpSgGCReILOSP0weKyej8nWrK/ERGK7Uou1AG+krdhnFRUv5s3x9kQs+1pAUWUkCjC8MnqXOhhl/HE6+XtjO9Jnj0x/wAF+LDzIgce72tEZqgkObzDcPQxn5lrWB11HVyR3F6xWLeo696tI6H5Zj839P6EfipGitKQUFnDkKq2Q3fW8IuAKr7FnluH3BJhLs22FQmAtRhR6ve3nQw7sJdah/tn8Ijl6nGsU3Fdjo4JboJv4mWtsgpWU589KY7lCWx8fCAbNVR+sfFUOtupAtZA/nSPKWYT2A9MfW/PHSi7xp/fQzyNDYV/ByRouaOLhMaC1Gg98gPSEy0MtNG+EXT7CIdWuy3ZUpT9cE8Guj1jjainJP8AU1QdJAsk/Cj6h80Q1nrJPYP1gDZUi/aAD/LWe4A+yNRY9jJUipr7MceMY88lGrCc0uois5PS+ru3RFcwAoJ+fXhT9Y0h2GijE+G+JL2JLNWPB2y1Z/GELLGyvGiZhEwFSS71r98nyaJzqlWNXbHSnfGi/hsnRT6X8fWJfw6VoS/01ZdsE8sS/HiZpDlQUATQZHRifSOnpYMzNGo/cJWSB4+2KZ+zpZBN1Qpko5QPjKwfGT7CCTKJllgTeIYd7+sBbWsakI6QIcUemGMO1bKT8lShu/w0KttSlJAClFWLO+u+G45py4Di7ZZsKW6p2l9u+WBAFlsBRNJBcMXODFJwPcIO2GS87S8H+4I6y/6j/S84ZKTUpfIquSi0pvLkjWYR3pXCiRZlhk82SoXnFwEigqzU4w4Wl5sj65b/AM1t4x6Npi8JyQVhaS7YgFg7MPmx3vRHsy++7MGt7CqbZZvNlVwhISC5DOCzccRCPlVImy5UqZMSQkT5bvuvYjJ6xqJ/KFCpJlE3TcAIUFDC6N4+TuhJ+0faiZlhAC0q+GlkAKGi8sY7q6mC6PpHIRabgSld4VDjiYF/absKXPRK54FSETQWDjrApYsCWoMIWfsz2oDZpaqvdD51cu2lY1nK6Tfsqyz9AqZgS6OkCBuaObJ7XS7G1K5L4irk7sSzSZSkiTKZKj8hBoQDmK4ZxbbxZzL+KlUS5IlJDbqpG6B+SlrStLMXKQfcd3fF9okEhSS/WYdJKc6kQyMm0McUmZuTsiUsqBlyVMtmUjj9AjLWGGxORtkTMKv3eQ706ALPVx0WePBKuF3JC2KekgOCzhicHFSMoe7LLgkEkUPWTvyS75RcJO+pU0mfHP2xbKEu0ImJSEpKSigADoLigwovwEE2ZriaDqj5KdOEPv232Mrs6JjDoTMswtLORq4A7YcWGySOaQ8uS9xOKK4DGsdDE7iYMsakYBSorkJqrdXueNSnkicSsMMhLS/ZeUfERTtjZCZaU3GBLguXOGbM3CEpginYvUmn6Uv88OQo/vCwC3wf5U+0Dtj1ez0yZPRc37pJJfImlABi2sLrdbLk9f1QP6U+yOBqY7s0l99js6b2IkOURP72rP4STX7MsQnsg+FDfO/PDTlGJgnc4Ja1IKpSrwDhkpQ9Rh1SIUSCsLCrpIBd0sodZ8Uux3GNUFeJV5f6FSNnaQxlP1jMmPxuIHsh7to/BWfchX5IzUq2JmolKSSfhJrvi9yWfWNFtz4qR9VX5I4eZNSin8Ry7FPJ8Pav+mZ5ojYbP6nafSMfye//AGv+iZ5ojX7O+L7TGHVp7l+iAy9WFAjP2RCeoDPP3wj1RiuanXXOkZ02+KFIgQnUEe+sSYEPFK7TLGMxA+2PU+ker2xJ/mo7C/lE8OT7B8lzRXMHRMDq2xKOF5X1UTD6RTM2sliEy5py6gH4lQPhyLUWehNYRcqMEcD5iGZtq8pRH1loHk8LNrWSbOu9RN36SjiQfmjSNGCLjO5cIfHh8k9ijpT/APk/KI8ll+d+34KBj3YllmI5znLovEGhfAXTwygezi7MmpcdWYRriAaY+EPcblKvgR8shJW8+R/yEf8A81wEi3JHNmjMrhinCC5Px8j/AJD/APGuMoLSN9NfTXCO/wCjJKN398sy6qLk1SHVrt6VEhV1tCxYOfYIyPK0JMh0hI6YwJ+lkYZiY4cJiraVkTOl3VFukDSuD68Y6n4jHF9TMtNkl2Hf7LLc0hKRUgq/ET5ER9Ttc0qk51B8QzenbHxrkWjmJsxCVOAUqD0dwH8Wj6nY7feQGNOwivGM+Z+ta7j4RpKxFyStiWSEkOHSxJOAIoeKfGHVtT8Io3gXYtdUekzgaZqFNRGR2VakyrXMluxTNUAGAF1QKgzYsAK7410y0pHyTmSQ7Ahsbtak4ZtFxQyQJaLIq4CQKJ+a1QRk+iXb6UNdldFGIGYAujOj4lsKZRl5m00rURQMSmpU4AN3SuA7+2HVitlOuCCB1UrNReJqmup4PuhkVTFy5Qw29s1E+zTUzEhSebXRg/VJDXg/rSPkljsyebQ6q3Uv0hoI+nz9onpXdKMQHxDudd/fHy6YpLmhxjTDIo9TPODl0NYnb0xK1JUzDrC6KE78u8Qt2ptxM+6lEtSQhRcqIILtm/u8KztGXkFHgnxqBHWbbScLpBwBSSX0oIy58rhH1OWXDE26kqHE20kgJCUKDAXekFEsAT0iPCFFs2WJk1V9Spbl2KCWoN4V4QyRMBoQC+lD2hmP3TFyS1Aph81Yp4unyjiPNJScu5vitipFVlsk5Cfg5kuaNAoAjsOHfC+22o3vhpASfnXVJV2LBB8YbTbKmhUhvpJNOxyU9yhFqZywLomBY+asAfjofvGFqdO/+MvqLZQ6MsgkgrWzqvHqpzx76xo9v/Fyft/lhZNloDBUsyqlQYMHUACbpAfAYPDm0y0TpcsXz0XwQskvd0FMIz5ncky7VoB2Cf8A8w/8Kx+CH7Fz8IsDRKkgfhJrAFl2TcmGYgTiooUnqADpNWpcM0ey9iTjiZx4zEo8EiEZKm7T7Ay5k2FqsgVipZ+tNmfpHL2ZJZ1Jln6xKvxExFPJpRFUj7c2YryMceTSU4qlDgmveowG2l1K+Z7Ll2VGHNJ4JQPIPBKdoSQKEHglR8hEJezpY/1OxKUjxSIJTYkf7iu1Xq0A67k9XzYJM2okfImfcbzIgSZtLSX3qQn1hqbCj+WTxP6xxkAYS0DeSPZApR8i/VEqrdMIYJQOK1H8IilYnmrgfVlzFebCNKJ2HSQKZOfX0jjM+mrsQB5iDTS6Ird8DLzLNPUGSubXRCE/mgTZXJtcmatdVX0lKgpQB6RB9I0NsQkF3Wp6sVt5QJzqcbqe1S1eQg1mkk1Hoxq5RBVmukFpSSHIJctQ7hqYym0OTZQCpJC0jFiyhxTgRvDxqZ9uSkUSnsS3iSItAmdYChrilm7oPFnni5CSaMCAUijdp9I9Kiwo+haHG3tlqC+cZgWcJYB9S4YcYATKcuxbfcPo0dWE1JbkNRRIkFMwTPnMGr8lgC+cbfYts6LUwbdxaMioGlMODZbhDDZm0UgC8QKYs3eTHSW6eKMjE0lOSFnKWbd2iGdlS0qJdqi+KE6hIjTW233kIupBYB3LOGLV7++MZy3noMyXOQpKiElDghTVcUGt5UaDk5aJq5EuYQGMsPQVamug8Y0KL2pg8Phh1nW5w+kRVRxwBq2JfhDSzWBThg1auSMzkngD2wNYbYkKZZAL+GMHW7bciUi+uYAHAoFKZ3ZwgFsIPHGTfQVNpdyy2yCgOC9Gw0wDZDsj54tEty6Tj75w3t/Lu+6ZKVGp6SzTcAnFtxIhRzYNX/rAhepxSi1YWGceQiz7RspBdakKBLGW77wUqoQ28iPNsbRsNwGXzq5zY3SlO+8Azlsw8UFL7zwHmXpFZsT4y9Burh6xyVGN3z+5ueNtgadshJoBTI0w3GDtn8ox0udLMaUccG1gSZs5y10bhTWnrACrGz+4J4jyOEO8PFNUDJSNfs3asuYm8HS+JSrBjmCa61MMZYBwKVcOgTxDMfumPnSixNGILa+YENeTtomLdCTgLwBqzFi3eYz5tJScosCjbWWyEqCUliSzKDDfTpIIx0wjXAkAC/LSAGASKDTOMVsCfNVMuqcMCX0wDVzrD1UkYlZ+9HHzNxdMmyxwm0f7pP1U/pEJk9B+VMPFTRmdsbakSQm8pick9JRGGBLYjEsKRmJvK1RURJlsSaFXSPaKJHjDMWny5VaRPCXmfR02yWmhSkl6ArcnxMeL2qgYISPsk+YEfL7TtaesEqmEN1hzgRwZKWJo2A7YBTteckuFzK5XlcaOY1L0dNr2kX4cT64dsHLwSB6mFtt5ZIluFKroCCe4DzIj5taNpT1/LWU4Mpa2PEUpHWfsHZTyg4ej0uZsJQibNPL1C1XSbmhWXHaQph76RRtTlomWgXFy1TCOqkoLalRAPZ0nO6MdaJRNQ+9h3VzigSioYLZ94DjNnx9xGmOiw3uI18DSSv2gzquEkYYrT6xevl5T4l/tkjuuxmEbNXoe1oKs2zFnImnvl3xc9Np3zRaiyzaPK2evqkS0v8kHTNRcgVyaF8vak16rUeK1+pgyZslZLXgeDHDhxi6XsRQDkDcSCx4HMw5PFCNJIm2VkLNtKYBWYrsX6EkGGdh5WKR0CoBBOZol9AKtrAH8KCaljnQjDh2f5hguxS1AMEKIFWSA++lPI7oRNYpcNB0zQ3pKk1noLjJRz0JHnCicEylMiYJmt5RLUNAA7OD2wKiShF3oINCR0FVHaHfeIlZubD0SkqIJCU1J1O/THeYzQxKF03RaTC7FtkoUXlpVeDNoHyoctWj5/wArdm82lK+cmKvLIuqIYUejHsjdLWLwoSC4qc8gffuhbyk2UufZFTEJBMhQWrq0SxBO/hHV0GWTmoduTJq4R2OXc92XsSzBCDLQDeSCLxNaZuatWkXnZSSQZc6fKJpcBmc2BkwTRI3Cm6I8nbIsWGUshFVruuQQEnpBqEP0jwaC1yw/SCca6cQXBc0rGrVa2WLI4JIRp9NHJBSbZ7KC0JJCjMemVMj1i8VzZjoKcb9G6JwI7NYgpKnDgZluLDi7UpHcwaOCGyDjtN5/KMv5jkprj7+Zp/B47t2UIsCQKJSBg4vHAEnEs/u0Wfw1Osv7y4ulgswLsaOciah8O4QuXOLmhx0TCY5pyXLsOeOKfCobr2ckZ1G9nPB3b2RUuxpZ2LtuFd5984N552NCc6gkcApm84rmWhIchNdMtOA4RjtjbYObKWonT5VcMxqKikUqkJz31KTqXZnbhBC561E01Dl+5jl75xBc8khJTddg5cDy7qUi02EhXOkJKRizvdrTsGGekdsvZBXOF1SkEF3ZlBt1CR7YYT7KHY3VUxQXp3UxGUDWzZSVjE9pG6rNjDlk4qynHg2tmsR+UsHBizEcaOcoW8sLSqTKRzSkglTK61+gfo0AA1ORI1hDLs90BPOru/WV5OBlHJs8kKd76jiSQT3MzcIxY9Oo5N8nfyAqXRiYzFqJUQVE0Jd1Kp87TXwj2XYlYMlqULkYUBdgw7o0InJwF2gGTHHg57YJFrSWLgYs7kGtGADAdsbnqH0SL2JCIWVazgAKJdNA4BqA7NF9n2aQkgvUVDkEtg7Vbwhgq0h8ix3eQelTV4sE536pGbs40alYW80gtoAjZQBJDY0JLsNwNDXjugyTskYXutwPlkD3xMBTYADWuWsTs5fEdvvUQt5JMtIlbtmBIACb3BIANKPdy7zAn7mNFAYmhL0elcNXx0MM5ko1FW3N7IBXLYmhx3P4QKmyIG5hlAgdigMTrE5KTToAnCh1OhU/fSkTXMYDrDjv4b4miWlQbpHg5G/MPF7giu5V655qcHQMa5xQ6sCnLB2xNa/pBy7PwNNx9kVLpVgAM67+zvMRSICIQXBwA0D5YnBvHGCwp3wNcgwrrXMDdHIU9VEjR/Mm7wiAkg1v9mGu6I2Q6YkVBH9L+Ix8Y4Np4t4GhpuiZsqPnJZsf8Z9kVFIToRvfwDRVohFRHyfA0Ha27KkF2faCkS5iQEXZgKVgipBSUqzSxY74GTakYFu/SrcImLh38B3VeDjkljdx4BlBSVM9kLIkJk3byUFwSQVVABDqxYDCKjNUC11SaZ49wLDOLqUFWTUVah0bSLVUzA83G54ksrm7lyyRgoqlwUqCmcNwAKfURQb/wClfFsINAJIch+Bq/YdMY95tWAc9obFzix8IXuosXgLxJB4EtqM4p/d+Pj7IcfuhaqK6lnYPk7Rwkq0HemC8SiCmX8b2p8oPOK/r+gjo6CkCStXxfafMRcr5HZ5iPY6FsjKLb8YeP5hEPl++hjo6LDBV9Q8fQxQnFP1R5mOjobDoUFSev2ekWTeqPqjzMdHQK6llErA++UeyPT1jo6IyhnL6h7Yhp76x0dCO5EHo+L74Xzur3+UeR0RAoGmf2+Yj2zYdkdHQQZfOziiV1u0+UdHRcepQwtnyfqH1gWVgOJ849joLzKj0BZ2fZ5x6vCOjoFBkbRnw9kXy+p2x0dBMgNKxHbBc/BHE+cex0V3IyUrFP2fSC5uP2fUR0dC8gDIL/KPywPMxPEx5HQtFH//2Q=="/>
          <p:cNvSpPr>
            <a:spLocks noChangeAspect="1" noChangeArrowheads="1"/>
          </p:cNvSpPr>
          <p:nvPr/>
        </p:nvSpPr>
        <p:spPr bwMode="auto">
          <a:xfrm>
            <a:off x="63500" y="-762000"/>
            <a:ext cx="2057400" cy="159067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18436" name="Picture 4" descr="http://1.bp.blogspot.com/_Om8BNTdFXRE/TBrUM55Ru8I/AAAAAAAABBk/oIchm7BfAPs/s400/arca+y+pacto.JPG"/>
          <p:cNvPicPr>
            <a:picLocks noChangeAspect="1" noChangeArrowheads="1"/>
          </p:cNvPicPr>
          <p:nvPr/>
        </p:nvPicPr>
        <p:blipFill>
          <a:blip r:embed="rId2" cstate="print"/>
          <a:srcRect/>
          <a:stretch>
            <a:fillRect/>
          </a:stretch>
        </p:blipFill>
        <p:spPr bwMode="auto">
          <a:xfrm>
            <a:off x="2411760" y="332656"/>
            <a:ext cx="4824536" cy="6120680"/>
          </a:xfrm>
          <a:prstGeom prst="rect">
            <a:avLst/>
          </a:prstGeom>
          <a:noFill/>
        </p:spPr>
      </p:pic>
      <p:sp>
        <p:nvSpPr>
          <p:cNvPr id="9" name="8 Rectángulo"/>
          <p:cNvSpPr/>
          <p:nvPr/>
        </p:nvSpPr>
        <p:spPr>
          <a:xfrm>
            <a:off x="0" y="548680"/>
            <a:ext cx="2411760" cy="5693866"/>
          </a:xfrm>
          <a:prstGeom prst="rect">
            <a:avLst/>
          </a:prstGeom>
        </p:spPr>
        <p:txBody>
          <a:bodyPr wrap="square">
            <a:spAutoFit/>
          </a:bodyPr>
          <a:lstStyle/>
          <a:p>
            <a:pPr algn="ctr"/>
            <a:r>
              <a:rPr lang="es-CO" sz="2800" dirty="0" smtClean="0"/>
              <a:t>Los diez Mandamientos escritos por Dios en dos tablas de piedra, sobre la cual seremos juzgados </a:t>
            </a:r>
            <a:r>
              <a:rPr lang="es-CO" sz="2800" dirty="0" smtClean="0">
                <a:solidFill>
                  <a:srgbClr val="FF0000"/>
                </a:solidFill>
              </a:rPr>
              <a:t>(San.2:12)</a:t>
            </a:r>
            <a:r>
              <a:rPr lang="es-CO" sz="2800" dirty="0" smtClean="0"/>
              <a:t>,fueron colocados dentro del Arca, </a:t>
            </a:r>
            <a:r>
              <a:rPr lang="es-CO" sz="2800" dirty="0" smtClean="0">
                <a:solidFill>
                  <a:srgbClr val="FF0000"/>
                </a:solidFill>
              </a:rPr>
              <a:t>(Lea Apoc.11:19)</a:t>
            </a:r>
            <a:endParaRPr lang="es-CO" sz="2800" dirty="0">
              <a:solidFill>
                <a:srgbClr val="FF0000"/>
              </a:solidFill>
            </a:endParaRPr>
          </a:p>
        </p:txBody>
      </p:sp>
      <p:sp>
        <p:nvSpPr>
          <p:cNvPr id="10" name="9 Rectángulo"/>
          <p:cNvSpPr/>
          <p:nvPr/>
        </p:nvSpPr>
        <p:spPr>
          <a:xfrm>
            <a:off x="7092280" y="404664"/>
            <a:ext cx="2051720" cy="6196762"/>
          </a:xfrm>
          <a:prstGeom prst="rect">
            <a:avLst/>
          </a:prstGeom>
        </p:spPr>
        <p:txBody>
          <a:bodyPr wrap="square">
            <a:spAutoFit/>
          </a:bodyPr>
          <a:lstStyle/>
          <a:p>
            <a:pPr algn="ctr"/>
            <a:r>
              <a:rPr lang="es-CO" sz="2800" dirty="0" smtClean="0"/>
              <a:t>Mientras que la ley escrita por Moisés en un Libro, la cual finalizaba cuando Cristo muriera en la crus, fue colocada al lado del Arca.</a:t>
            </a:r>
            <a:endParaRPr lang="es-CO"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to="" calcmode="lin" valueType="num">
                                      <p:cBhvr>
                                        <p:cTn id="7" dur="1" fill="hold"/>
                                        <p:tgtEl>
                                          <p:spTgt spid="9"/>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to="" calcmode="lin" valueType="num">
                                      <p:cBhvr>
                                        <p:cTn id="12" dur="1" fill="hold"/>
                                        <p:tgtEl>
                                          <p:spTgt spid="10"/>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contenido"/>
          <p:cNvSpPr>
            <a:spLocks noGrp="1"/>
          </p:cNvSpPr>
          <p:nvPr>
            <p:ph sz="half" idx="1"/>
          </p:nvPr>
        </p:nvSpPr>
        <p:spPr>
          <a:xfrm>
            <a:off x="457200" y="404664"/>
            <a:ext cx="4038600" cy="5721499"/>
          </a:xfrm>
        </p:spPr>
        <p:txBody>
          <a:bodyPr>
            <a:normAutofit/>
          </a:bodyPr>
          <a:lstStyle/>
          <a:p>
            <a:pPr algn="ctr">
              <a:buNone/>
            </a:pPr>
            <a:r>
              <a:rPr lang="es-CO" dirty="0" smtClean="0"/>
              <a:t>5).</a:t>
            </a:r>
            <a:r>
              <a:rPr lang="es-CO" b="1" u="sng" dirty="0" smtClean="0">
                <a:solidFill>
                  <a:srgbClr val="0070C0"/>
                </a:solidFill>
              </a:rPr>
              <a:t> Es llamada ley de Dios: </a:t>
            </a:r>
            <a:r>
              <a:rPr lang="es-CO" b="1" dirty="0" smtClean="0">
                <a:solidFill>
                  <a:srgbClr val="FF0000"/>
                </a:solidFill>
              </a:rPr>
              <a:t>Rom. 8:7.</a:t>
            </a:r>
          </a:p>
          <a:p>
            <a:pPr algn="ctr">
              <a:buNone/>
            </a:pPr>
            <a:r>
              <a:rPr lang="es-CO" dirty="0" smtClean="0"/>
              <a:t>Por cuanto los designios de la carne son enemistad contra Dios; porque no se sujetan a la</a:t>
            </a:r>
            <a:r>
              <a:rPr lang="es-CO" i="1" dirty="0" smtClean="0">
                <a:solidFill>
                  <a:srgbClr val="0070C0"/>
                </a:solidFill>
              </a:rPr>
              <a:t> ley de Dios</a:t>
            </a:r>
            <a:r>
              <a:rPr lang="es-CO" dirty="0" smtClean="0"/>
              <a:t>, ni tampoco pueden.</a:t>
            </a:r>
            <a:endParaRPr lang="es-CO" dirty="0"/>
          </a:p>
        </p:txBody>
      </p:sp>
      <p:sp>
        <p:nvSpPr>
          <p:cNvPr id="6" name="5 Marcador de contenido"/>
          <p:cNvSpPr>
            <a:spLocks noGrp="1"/>
          </p:cNvSpPr>
          <p:nvPr>
            <p:ph sz="half" idx="2"/>
          </p:nvPr>
        </p:nvSpPr>
        <p:spPr>
          <a:xfrm>
            <a:off x="4648200" y="404664"/>
            <a:ext cx="4038600" cy="6192688"/>
          </a:xfrm>
        </p:spPr>
        <p:txBody>
          <a:bodyPr>
            <a:normAutofit/>
          </a:bodyPr>
          <a:lstStyle/>
          <a:p>
            <a:pPr>
              <a:buNone/>
            </a:pPr>
            <a:r>
              <a:rPr lang="es-CO" b="1" u="sng" dirty="0" smtClean="0">
                <a:solidFill>
                  <a:srgbClr val="0070C0"/>
                </a:solidFill>
              </a:rPr>
              <a:t>Es llamada ley de Moisés:</a:t>
            </a:r>
          </a:p>
          <a:p>
            <a:pPr algn="ctr">
              <a:buNone/>
            </a:pPr>
            <a:r>
              <a:rPr lang="es-CO" b="1" dirty="0" smtClean="0"/>
              <a:t>  </a:t>
            </a:r>
            <a:r>
              <a:rPr lang="es-CO" b="1" dirty="0" smtClean="0">
                <a:solidFill>
                  <a:srgbClr val="FF0000"/>
                </a:solidFill>
              </a:rPr>
              <a:t>Hech. 15: 5.</a:t>
            </a:r>
          </a:p>
          <a:p>
            <a:pPr algn="ctr"/>
            <a:r>
              <a:rPr lang="es-CO" dirty="0" smtClean="0"/>
              <a:t>Pero algunos de la secta de los fariseos, que habían creído, se levantaron diciendo: Es necesario circuncidarlos, y mandarles que guarden la </a:t>
            </a:r>
            <a:r>
              <a:rPr lang="es-CO" dirty="0" smtClean="0">
                <a:solidFill>
                  <a:srgbClr val="0070C0"/>
                </a:solidFill>
              </a:rPr>
              <a:t>ley de Moisés</a:t>
            </a:r>
            <a:r>
              <a:rPr lang="es-CO" dirty="0" smtClean="0"/>
              <a:t>. </a:t>
            </a:r>
          </a:p>
          <a:p>
            <a:endParaRPr lang="es-CO" dirty="0" smtClean="0"/>
          </a:p>
        </p:txBody>
      </p:sp>
      <p:pic>
        <p:nvPicPr>
          <p:cNvPr id="7" name="Picture 4" descr="http://t1.gstatic.com/images?q=tbn:ANd9GcTjaLlXtIbPrN9T8bIZB82B4u-36eFRlTITDQCcwBOt6c-Ww180TQ"/>
          <p:cNvPicPr>
            <a:picLocks noChangeAspect="1" noChangeArrowheads="1"/>
          </p:cNvPicPr>
          <p:nvPr/>
        </p:nvPicPr>
        <p:blipFill>
          <a:blip r:embed="rId2" cstate="print"/>
          <a:srcRect/>
          <a:stretch>
            <a:fillRect/>
          </a:stretch>
        </p:blipFill>
        <p:spPr bwMode="auto">
          <a:xfrm>
            <a:off x="6228184" y="5085184"/>
            <a:ext cx="1872208" cy="1584176"/>
          </a:xfrm>
          <a:prstGeom prst="rect">
            <a:avLst/>
          </a:prstGeom>
          <a:noFill/>
        </p:spPr>
      </p:pic>
      <p:sp>
        <p:nvSpPr>
          <p:cNvPr id="23554" name="AutoShape 2" descr="data:image/jpeg;base64,/9j/4AAQSkZJRgABAQAAAQABAAD/2wCEAAkGBhQSEBUUEhQUFRUWFRQUFRQXFxQUFxUVFBUVFBQXFRYXHCYeGBkjGhQUHy8gJCcpLCwsFR4xNTAqNSYrLCkBCQoKDgwOGg8PGikkHyQsLCwsKSwsKSwsLCwsLCwsLCwpLCwsKSksLCwsLCksKSwsLCwsLCksLCwpLCwsLCwsLP/AABEIAMIBAwMBIgACEQEDEQH/xAAcAAAABwEBAAAAAAAAAAAAAAAAAQIDBAUGBwj/xABEEAABAwIDBAcFBQUGBwEAAAABAAIRAwQFITEGEkFREyJhcYGRoQcyUrHRI0LB4fAUFnKS8RUkM0NigkRTY6KywtIX/8QAGgEAAgMBAQAAAAAAAAAAAAAAAwQAAgUBBv/EACsRAAICAgIBAwMEAwEBAAAAAAABAhEDIQQSMRNBUSIycQUUQpEVYYHhI//aAAwDAQACEQMRAD8A5oKsGDolyI1TNUhMPegyhe0Hhl66ZKac4RPUZrk9TXHGtllLtoMBOA5IoR06ao2FjH4CDSCptChvDVNsp5qbRZAKXyz1oaxwojPqBgga81BqPJT1SpmmXU+SPjhWxXLkfgjPcQktcU+5iU2gmLSFKbY0GyrC3tA1sv8AAKRb2gbTL4GWihG63jmlZ5JT1HwaGDFBSXcauRJTBYVYtbK0mAbAVrnrNb1eaqs3XQ7m4iS7NmKZauPAqzw7AKtUwxjj4Lvezns/t6FMdIxrnnWQDHctC2wpUx1WNHcAF2WWbjekZdY4uls4zgns3eIdVy7/AKLeWNmyizdaI5nmre6xRoGUHsKq6+KUiPdg9i85yZvI9yNLFGTX2jFavCh1MRMJq5rSciYUR5SiRoxgkh2rcEqFdVXRklOcod1cRrKNBFJFbdXLxOap6+J1J0lW13dsjMqhuaok5ghaGGF+xxSpbK69uC4ydVXVXlWVq1lQuDnbp4Toq+9oFh59o0W3hpS6mZnm5Q7J6GS+QmZQ3kjeWhFUYmR9qZJLsk2Sjc/JA6KsQuWn/Q6xphGhTOSC427LRiqQu51UaVIrKMShoq1sdY/NSqQVbvwVJp1oIK5KLa0XxySeyxYxOBqdsHscNc1NpUGEOJIEAlZ08lOmacYqrsi0qaavLyBug58VX1cYdmBkFCdWlMQ47buQrk5caqBJq1JQY5Q+kUmg7mm3HqhJScpE1g+SQ8FJNznELWbIbJuuHgkZaylpz67Y5DGpaRDfh9T9lbAJkye5V9vgNVzoDHeS7JcYcKdMMaMhr3qtrX+6ISsZyjaGHFNmMwrAmNe0XBLGzmQN6PBd12fo0W0Gig4FkZEGZ5+K5Bf3bTMjmqrBdrK1nWmm47pPWYfdd3jn2ruOltl87llSi34O/VclCvXnd1j5Ku2d2tpXreqd14HWYdR3cx2qyuQCN0mEpybp0KwVPZlsRHGc+9VZcrfGLEtzGioy4rDca8m9hdx0Kemaj+GqQ6tnHPILX4DscCA+vrruf/RHyTODjTzOkUzciOJWzGlryeq0nuEqrxVrhk8OZ/E0x6ruNK1a0Q1oA5AQhXsWVGlr2tcDqCAR5Fa8P01L32Zr/UN/aeZK7XgHi3nyVdUdC657QPZ+KTDVtgQ2euzh2ELmNvgVW4q9HRY5zjwA07+Xin8OOnTB5+Rce0WZ1zs0b5gLtGzvsKbAddVCT8DMgO9x18AtTV9kVg5oHRuyETvulOuUTMXajzMUld0x/wBhFMtJtqjg7g18EHskCR6rj2OYDVtarqdVpa5vA+hB4hEjJMDKLRXbyXvJpKaVajjlZMpjJBHT0CNLN7NKMNIgVKpTReU/VYmHNVhHYbE8Ak0mZqU2lIUcqIo2C3eZyT9SqeaINhFTZvOCE6ewytfSQ7psH1TAerDG6e6QOxVMomOXaKYPJDrJolsbKeptMpm0q8FLaRwVZSadBoY4tJ2TsMot6RpfmJEr0Hs0ymKDDSAAIEgfivPFB2i7R7Pb3+7AE93qkMkn3VmlHGvSuJrbq1Dis7ieDDORqtL0g5p4UgRpJUpPyCUnE5FiGCOlZ+5sCHxquz32CtcT3LGV8Dmv4jxzVKcQykpGdoWz2lr6ZLXAAgiQQY1ELUYXtxUbDLnXg/Tz+qkXGDACRkQm7nChUYN5vjyQZw7qpF7VlpdYj0jZBBCo7m5gHmqirbVLc9RxLeRzB8EDf7xG8N35eay5caUX8jmOa9jZ7BYP0zzXqDJhhg4bwzLvCQuiNCqdmrIUrem0fCCe85n1Kt2r0XHxqEEkYXIyPJNtgIRsKMogEwAIuKW2/Se2JlpEeGShbPbO07ank0b7s3u5n6K6ISC6CB+slHHdk7aoIuRb45hDIkGRl/TVNPtgZ0lxzP67lx2RD8rnfti2VbXtDWAG/SzniWHUeefmt9TpQ4nhw7ByhVm2TJsa4P8Ayn/+JXYunZxq9Hk+7tCwwe8HmEy1ajH7IC1pu47xE9hErLhOJ2KyVMnU9AgmmVckEBxZorNCvIzVOabLU69uaAYuiXkXTClUSmGNTsITCx0G90lWOH0Q1rqjhpoo2HW++8I8bvgAaTefWP4JfI+z9OP/AEYx/SvUkVOJXJe8uKhBLcUTE5GPWNIUlLs7Y7SpqY1sJim5SBoquzsWh6i+CF3jY/BqNxY0zb1C17R1gcxvcQRy7QuEW9HeOS6d7MLl9CsM+q7IjnKUzShFpyHsTm4NI2JqVrUnp2Hd+NvWb58PFWlpjTHCWkFaMuDhn5LJbWbNNbSfWt+o9oLi1vuujWW8D2hUpeYstHIpakiyfc76iswneeDwVfswalSk0v14rY29uAArRXctN+npGfxrDobkq7C6giHcFrb+jvDwIWeusN3DICrOFStExztUyBfYMxwPEH0VBiOzpZoN4frRbCi0FvomatIwWO8ChSx3sPGdGcwrFK9qQGP6vwPzb4fD4LeYFtM2v1HDcqATuzMjm08QslcU2lvR1BB4OVRXw2rSc1zXHquljxw71WGSUH8ok8Ucn+mdhCUQs/s1tIK43H9Wq0Zjg4fE3s+S0IWnFqStGXOLi6YTUzWt9466iPn9U6XGUjps9NBOqs0VQk0Opu9kDh3Jp9rIdzOnlPhJUreSXVQIkxOnBVaImxljTvkmdBGkdqzPtNxDo7B4GryGDx19AVqm1AdCPMLFe0OkKnRsJhjJe7tOjfx81IrZ049tTbEW7B2gk8AA2NViHROS0u3mIb1YMB6rGgRwmJWV3k2tIXntkhpyQSWnJEulKLGpbJh1GE+boJBqt5pFOSHmoPwE1LNNE64YEgXfILn1PdHH1Wmy5s3CkwvOsQ0dqz9cySTxMqV0rnHrZ8kVaiCJGqrjj0bb8smSXdJLwirc1Ka1TqOHlxU393KoElhg6FHeWK02AWOT9iqY1SQ2clPp4JU+A+S0mAez+tXcOrAQsnIgvcLDBIqMGseK6TsPg7nVWu+6MytBhPs3oU2DpJJHIwFddG2gBuAADKFi8jK77y8GlBrr0iWF5W3IUd1+C0g8sx+uChvxEOBB0+XcqysYORSM+W+1wYTHx7VSKiyqut67qZc4U3GaZ/8AU9y1+GYidCD36gqhrUm1G7rh+vqoratWjk0l7By98DtH3h2jy4pricy9S8hcuG0b+lcByYr0JVHhWMMqAEOzVkLucgVsd1JGe8biyF0JBI4Smbis5uuam1Kcpl4Gh8VRhkyI6g2s2HaqtNNzXdHMiRE65qQbwb5LdG8UiytaldwewAmS6DkCBl80F1J68hfC34JdfC92HsO65uYPEFabA8YFVsOyeB1h+I7FSG8zDKrS08jl4g8R3KPcB7arDQ4EEnnzB7EaM+j0AnD1Fs24cECAoljeioI0cPeby/JTC1PJ2rRntU6YndCS6gDHZp380HMPDsSXSAdSZ8P6LjINttg2DOgPquO7YbUGtWfBim0kDt3ZEldYxO4d+z1S0EuDXACNXRl6rgu09iLai4VHjfP3WwTJ5nRWxq3oktLZz7E7o1KjnHiSVDlOVnZ5JoJqXkAh9pyQQbogqEoeqUymujKvq2HZpdvZAD3c0h+5VWhv9q7plELRydZbngrurhznZkQEzQtd1T19EXGuWiJRZzCl2ls0mU6yzc45BXGHYBVcQAw+SBLLel5G44K8k7AbFjnDqgxxW8tN1rd0tBHIjJQ8F2bFIAuzKuTbiEP/ABuSa9TJr4B5OXCL6w2JtqdGfcaPBWtO+YzJoCyGI3YZkDqmbTFD3rJz48mN6G8PXItm8OLghQr6tvZ+n0VD/aWUgpyliM5FJTnOX3DUcMYu0KrVy0oftwI7Uxd1MlVVapBlUURirLOpfQUkYkOarK182M9VCqXbeaIoE/JGxzEX0a4fRIaDx1Bd/q5K5wnbw0/8dhH+oAwe4hZi9rhwIlOYXjhoAsqt3qZynXLtWvx5fSo+4vkxvydRtdp21QNxpAOjngtae4kZp++BLe/iFn9k8aYKUbwIbp2jh4q6o4o2od/7rfdHM/ROKSYo49XpCMRtAym1g952XnqT6q/2YtQ1hcNPdb3N+plUdrNxUy45fwt4lbK1oBjQ1uQAhFwxuXYXzzqPUTfYcyq3deJ5cweYPArLutqlq/r9enwfGg4b3I9unyWySXsBEFMTxqYtjyuGvYxjnP6VtSk4QPe7uR5rUYZiQqsDhlrl3GDHMKnxHZxzZNCIOrJiP4T+CGB2ddrgHt3WDmWyOOUEyhQU4Sr2GMjhkjd7NJvJJePJKhJeyfOfJMsSMZ7SdoXUKTGUzDnk+QXBtsb4uIBMk9YrrftIsa76/SbhNNogOGfeSBpmuHbQXZfWdJ0MeSLiW7K5PFFS5EAjKACKwY8wZIJbBkgqkO3fug0klwBUW72ZzG6wALdvrjlkmQ4clz/H4utLQX93ku2c8usLeOqBCYwrZd76mbcuMrorqEnT0T7LYjQIMf0yKlbloL+9fWkjO2+yDB72vZkrqhYtYIUroncikXdRtNhc8wGiSeQC0ceDFi+1Ck805+WQsQxSjQE1Hhvfx7lQ4l7QrZjZDt7kI181zDbXac3VwS0ncbkwdnPvKzhqyh5Mz9vByELNvfbQGtUdUmAcwJ4clJwzHIOemh/ArB0K54KWbkjjqsnNg7SNTDNKFs6NWv4Iz/MKTSu+rMrnlniztCTHDsVza4xAz00Ky8/EakaWDIpwtG2t78OESoN3eFpgrPHEtwS0yOI/EIquLiqyCesNCk3xZJ/6G4teSfc3rSYKr690GmJkH0VU+/3hnqo5vCcinYcRoq88KpkmvdSZ0VlsuDcXDKOu84Dw4+krOCrK6R7E8G37l9ZwypiB/E7L5A+afXHjWxHNyuqXT3Omu2GtXQej3TAncJZP8QaYKm2mytBnusy5bziPIlWoTgRlFGa8kvFiadANGQA7sk40JsvSmhXT+ATHAUcpA7EpWTKikEQRqxwCj31wKdNzz91pPkJT5VNtS5rrd1MuAL2uAkxMCYUOo5HiPtErhryXy3MQQIjkuXXtenVcXRuEyTxbPzHqrza0Gl9mdZzWRJTEdA5S3QHtg80AESWF0ox5uiJKa3JBV0SmeoQGcyE26i341ObYN5Izh7eQTXqL5B0VzaBnJyWajm6uUw4eOSZq2HIqymmcpkWpenn6LlXtO24Lybem7qj3yOJ+HwWl9o20gtKJYw/aPBAjgOJXDa1YuJJ1KHlmvCOxj7iXPSN5EUUJWw60SberCWKkqM1OsVa3Zd5G0o+yJNN/zVjb3YGukZjmqlrkvfQ54+wbDyPTTRbOrZy05KO6ryUQVyNCUlrzKp6VBly70SGVDxR0nSmCSnWHTuKko6L4su0n7BsGZhei/ZThHQYewkZ1JqHud7vpHmuE7N4Ga79QACJnkT/VeirXH7elTaxrxDQGgAHgAB6Ic80IumwPSUqaReuciFRV9HGKVQgNeCeSloPq39pOteR4PATjc1EoOlSDUjvV4TtW/BSUR6UpNh0oF+cJiwdDkoy5ILkCu2coWVyn2o42Rc02NMFg3vE5/LdXUy7IlefNsLsvvKrycpMdg4egCtGm9kM3tZdC6cXj/EaIcOY5hZAhSq10RULmkgzIKjvfJlMgXsIJbQkhKBXGV9yQxphBBj8kapsNaPQ1vtI4GOuBzLXFOXO0DiILnDtaCPUBV9M1R7wyTzb0tHWcI/hKyvVkvDZq9IfBX4ljrKLHVXPeSBlvF2fYJVV/+h71OWDXnPzWX9pO1HSuFJhBAzdAjPksVRvnsyBMcuC0MNtdp7bEORl+rrEn7R3da4rOfUkzpGYA4QqMtV3TxWdQpVLBxWG8B5FXnkhHywUcM3tIzIajDVcVNn3gxB8kDs+8CYMcckP1ofJ30p+KKkNT1Nkq9t9n2nXe7VIq2LKLd7d7jqZ80N8qF0vIZcOfmWkVP9kP3ZjwTP7G4cCtNhdb/qU3f6XB7fWAr9nQPb1qLgedN7XDw3il3ypwdSQdcbHJfTZzj9ndyQZbmVr7rBKbpLC5p5PDT6tUBuAOB1BPIfUoq5mN+QT4kltESjhTol410VthVgGvktBjslSba1qCARp2qxfTqvB6xBiBP1SGbMnqx7HFpbRYW1EPbu0wGvPIZwOxOUcLq0zIcCeRn6qqNG6a2RuyBq2JPfIzVtgW1FdnVuRvNAyaWT2agJX00032Cd5LVCrTE6rXdZpDgci2D+K0uG7YPORz5zIKgU3Ua2dM7pP3XCPAFQquz5399u+xw1LZ17Qgbi9aLupLaNxR2qpiBDgecaJ840wkEOHy+axNrbboO9vOcfvEmfLRSW6K0s8vCBrDHyzoQvQKe8T+uCctLkOErmV1izi0MbUaM9O3vByUvDsfewEb7XHjGfyJTseW9OtAZcXXk6N0+ae31z632udObvNpH4Kws9r3OOjTnwRYc2P8gUuLL2LvanFhb2tR55QO0nILgO1d11HP+LLzzHp8l0H2k7RitTpsZzJcOM5AT6rkm0191G0/P8PmVo4pKfhimSLgtmZe5JCMompwWFhLCQE41q4znuOt0QS208kFW0Xpnoitewcmnt0j9aLF7d7aClTNNkdI4fyg8e9aXGsVbQo1HuOTRHedY8SuEYtiLq1Vz3HMklZXHwucrl4NHPmUI0vJEqVC4yUklFKSStQy6Fbyft797PdcR3KKCjlVcU9MspOLtM2eDbSsc2Krt13OFoGOo1BlWb/2rliUKh5pHJwYydxdDsOZJKpKzqjsO3st5pHAiEhuAsOpBPIn8lza2xF7HAtccjK09rt0P8ymD2jJK5OJlj9mxrHzIS+7RsLfAGt0BHOPySbwUWMlzogZmOPaouHbcUXANDi2eB+ql3mGMqsLpDgdczPks+UZKX/0sdjOLX00HZWDKrN5lRjh8IOfkYUu2wKTkYPAOBE+ioG7NsB6oI7i5WlhQdRz6R8ci4keRUn6S+1siU35ofrUQys2nVhk6O4Eqzbh7XGGubI1OSra9cVMqgDhwnPNLt4aIYICF9NJl6fgv6FI02x1HCdMj80l9TPOm3yH4Ko6QnX5JdOsWn3ldTj7IG4P5Luk5sSaXdE/VTLRzHfdc3vBIVPXxhz2gAho7FBfdvbnvHzKLGgTTNpWw1rh9wZa6ekrNYzbmiRMuaeIHHkVEZidUjIn5pba7/vtJHcPouS6MkVJFBeXjBn0M6zLY8c9R4hSbfHmU2S1gY4gS8y4D/bukZqVe1B91p8VTYjR32GGgHmBmuxlFNIu02h6vtlVDoDabhrIYAI8c/FWbqYuKRcKjKTomA7I9krN2TWNB+LQk5HwVZiV+ZiTGmuSYUVkdJeAddVYxiFZ9OoZeSQdZme2VQ4xfGq4F0SBE8T381Z1etJ1HJU1WkZzWvgjFb9zN5Hd69iCQkgKS6ikmgRqm00J7QhoUigm2sTzWdqjRyL3ZMZogmWsQQui+Q/rP4L7b7aE1appgy1pzPN3ElY8lOVqhcSTmU0VyEekVEHKXeVsKUEAEasVEowjhHChAkUoyUShAIwggoQUCtJsziA3vtarmgaCXAeizSNpQ8kFONMvjm4O0da/emi0QKrTlHP1RU8You/zW+YXK2vWjs9pKLAP7u2R4/MLKy/p6irjb/o0sXOb1Kkby2qUnaPBP8QU4U2/orEM2vtXCHUY7g0q3srinUYHUpI7y0jwlZ+Tjzh5tD0M0Z+GmXVWtByTFSo/UfkmWMdM9YdkyPVSKVy9vEeX5qkXT2EateRvZ+zL3lz3u1ndjIdkz+Cu8VDKTDUDchmRBPkodDEXN/oo+M1nVqZa1+6Tkcp8CjJdpXdIE9LwRKPtAoN4EnwCnN28o1GxDh2iCsX+4bj/AJg/lKQdh6oGT2+oTzwcd6UhNZc68xNxRArn7F4JPA5FC4p0GCDWId8JaJnxKymA4NcUKge5+6Bn8U9kLT1sbbIJptdPEtDfNLTwwi6WxmGSUltUZrEbem7Ok5zncoaAO4hxVXXw8gEu8lsLvEN8/Z02k8S0Ahv67FS1bJ7jLmnyIVlOUfwFSjLyVFtakgwNOxRX2BJyC07XODAycmkmO08+aJ1Qt0bPkFf1nejqgvcyFbBqgzAUGrZvB6wPit1vF5zAHlPkFGud1omJ8JTEObOLppCs+DjkuybRiuiSqdLnkpl9etc4mPJMCq1akZya2jHnCEZUnYtrRCCMPCC4dv8ABUlJlGiK6CBKNJhKCh0OERKIlEoQCEIwjKhAkESChBUokERUIKDke8kIKEoMuT9vfPZ7riO4qMUS40nplla2jQWe2Vdn397vzWhsNvmkfaiD2CQufSlByWnw8M/avwMQ5WWPvf5OrUdoadT/AA6jJ+Ey0nszITzMers/4Vj+4knv4rkzahUm1xWpTMscQe9A/wAfGPjf5/8AAy5rflf0dJu9uqjBvOtw3/cqu69ok5hgB5An5lYivfPf7zie8ypuF4FVr5sblz0H5q37XFCNz1/1lf3WWcqgafCsWurx5a0hjecSByV1T2UIcH1qxeRoCBHkSU9srhRos3SQDqdc+9aLfpnJzpnsMJKebbUNIehidLvtlJfMpNAJdunTe0+SVhnRkZ1A+dJcT6KwxjZhlanu7xbxkfRU9rsQKRkVHn0CovT625bLSc+1JaFXWCjfLmuieHD1CbuLZ8CBvRkT+s1ai2PYlFka/glvXD9SstrQ8WO+UIXOFOGbRI7YyU43UDJM/wBqGQ0TnrMHJFjNy9ijtGF2g2beJqMb1fvAcPBZyF2aAREAzrkFk9pdmWHOmAHcW6eYWpx+X/Cf9mZyON2+uH9GLbognjZvGRafJEtG0Z9Mq+KIoIKp0JGggocCKCCCh0MIIIKHAkaJBQ6GkoIKHAwgggodFQihBBQsgQjAQQUICEIQQVjgYCuLO6eGABzgOQJA8kEELKk1sPgdNkmne1Pjf/MfqtJsQOkrfadfrt97rcHc+5BBKZElB0NJu4/k6OWDkFGv/cPgggsiJosraLsk1clBBJfzC+xFaqvFKhByJGXAxzRIJ/AByGbu7+pn9o/+Z31UE31T43/zO+qCC28cVXgx8knfkP8Aa3/G7+YoIIItIF2fyf/Z"/>
          <p:cNvSpPr>
            <a:spLocks noChangeAspect="1" noChangeArrowheads="1"/>
          </p:cNvSpPr>
          <p:nvPr/>
        </p:nvSpPr>
        <p:spPr bwMode="auto">
          <a:xfrm>
            <a:off x="63500" y="-884238"/>
            <a:ext cx="2466975" cy="18478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23556" name="AutoShape 4" descr="data:image/jpeg;base64,/9j/4AAQSkZJRgABAQAAAQABAAD/2wCEAAkGBhQSEBUUEhQUFRUWFRQUFRQXFxQUFxUVFBUVFBQXFRYXHCYeGBkjGhQUHy8gJCcpLCwsFR4xNTAqNSYrLCkBCQoKDgwOGg8PGikkHyQsLCwsKSwsKSwsLCwsLCwsLCwpLCwsKSksLCwsLCksKSwsLCwsLCksLCwpLCwsLCwsLP/AABEIAMIBAwMBIgACEQEDEQH/xAAcAAAABwEBAAAAAAAAAAAAAAAAAQIDBAUGBwj/xABEEAABAwIDBAcFBQUGBwEAAAABAAIRAwQFITEGEkFREyJhcYGRoQcyUrHRI0LB4fAUFnKS8RUkM0NigkRTY6KywtIX/8QAGgEAAgMBAQAAAAAAAAAAAAAAAwQAAgUBBv/EACsRAAICAgIBAwMEAwEBAAAAAAABAhEDIQQSMRNBUSIycQUUQpEVYYHhI//aAAwDAQACEQMRAD8A5oKsGDolyI1TNUhMPegyhe0Hhl66ZKac4RPUZrk9TXHGtllLtoMBOA5IoR06ao2FjH4CDSCptChvDVNsp5qbRZAKXyz1oaxwojPqBgga81BqPJT1SpmmXU+SPjhWxXLkfgjPcQktcU+5iU2gmLSFKbY0GyrC3tA1sv8AAKRb2gbTL4GWihG63jmlZ5JT1HwaGDFBSXcauRJTBYVYtbK0mAbAVrnrNb1eaqs3XQ7m4iS7NmKZauPAqzw7AKtUwxjj4Lvezns/t6FMdIxrnnWQDHctC2wpUx1WNHcAF2WWbjekZdY4uls4zgns3eIdVy7/AKLeWNmyizdaI5nmre6xRoGUHsKq6+KUiPdg9i85yZvI9yNLFGTX2jFavCh1MRMJq5rSciYUR5SiRoxgkh2rcEqFdVXRklOcod1cRrKNBFJFbdXLxOap6+J1J0lW13dsjMqhuaok5ghaGGF+xxSpbK69uC4ydVXVXlWVq1lQuDnbp4Toq+9oFh59o0W3hpS6mZnm5Q7J6GS+QmZQ3kjeWhFUYmR9qZJLsk2Sjc/JA6KsQuWn/Q6xphGhTOSC427LRiqQu51UaVIrKMShoq1sdY/NSqQVbvwVJp1oIK5KLa0XxySeyxYxOBqdsHscNc1NpUGEOJIEAlZ08lOmacYqrsi0qaavLyBug58VX1cYdmBkFCdWlMQ47buQrk5caqBJq1JQY5Q+kUmg7mm3HqhJScpE1g+SQ8FJNznELWbIbJuuHgkZaylpz67Y5DGpaRDfh9T9lbAJkye5V9vgNVzoDHeS7JcYcKdMMaMhr3qtrX+6ISsZyjaGHFNmMwrAmNe0XBLGzmQN6PBd12fo0W0Gig4FkZEGZ5+K5Bf3bTMjmqrBdrK1nWmm47pPWYfdd3jn2ruOltl87llSi34O/VclCvXnd1j5Ku2d2tpXreqd14HWYdR3cx2qyuQCN0mEpybp0KwVPZlsRHGc+9VZcrfGLEtzGioy4rDca8m9hdx0Kemaj+GqQ6tnHPILX4DscCA+vrruf/RHyTODjTzOkUzciOJWzGlryeq0nuEqrxVrhk8OZ/E0x6ruNK1a0Q1oA5AQhXsWVGlr2tcDqCAR5Fa8P01L32Zr/UN/aeZK7XgHi3nyVdUdC657QPZ+KTDVtgQ2euzh2ELmNvgVW4q9HRY5zjwA07+Xin8OOnTB5+Rce0WZ1zs0b5gLtGzvsKbAddVCT8DMgO9x18AtTV9kVg5oHRuyETvulOuUTMXajzMUld0x/wBhFMtJtqjg7g18EHskCR6rj2OYDVtarqdVpa5vA+hB4hEjJMDKLRXbyXvJpKaVajjlZMpjJBHT0CNLN7NKMNIgVKpTReU/VYmHNVhHYbE8Ak0mZqU2lIUcqIo2C3eZyT9SqeaINhFTZvOCE6ewytfSQ7psH1TAerDG6e6QOxVMomOXaKYPJDrJolsbKeptMpm0q8FLaRwVZSadBoY4tJ2TsMot6RpfmJEr0Hs0ymKDDSAAIEgfivPFB2i7R7Pb3+7AE93qkMkn3VmlHGvSuJrbq1Dis7ieDDORqtL0g5p4UgRpJUpPyCUnE5FiGCOlZ+5sCHxquz32CtcT3LGV8Dmv4jxzVKcQykpGdoWz2lr6ZLXAAgiQQY1ELUYXtxUbDLnXg/Tz+qkXGDACRkQm7nChUYN5vjyQZw7qpF7VlpdYj0jZBBCo7m5gHmqirbVLc9RxLeRzB8EDf7xG8N35eay5caUX8jmOa9jZ7BYP0zzXqDJhhg4bwzLvCQuiNCqdmrIUrem0fCCe85n1Kt2r0XHxqEEkYXIyPJNtgIRsKMogEwAIuKW2/Se2JlpEeGShbPbO07ank0b7s3u5n6K6ISC6CB+slHHdk7aoIuRb45hDIkGRl/TVNPtgZ0lxzP67lx2RD8rnfti2VbXtDWAG/SzniWHUeefmt9TpQ4nhw7ByhVm2TJsa4P8Ayn/+JXYunZxq9Hk+7tCwwe8HmEy1ajH7IC1pu47xE9hErLhOJ2KyVMnU9AgmmVckEBxZorNCvIzVOabLU69uaAYuiXkXTClUSmGNTsITCx0G90lWOH0Q1rqjhpoo2HW++8I8bvgAaTefWP4JfI+z9OP/AEYx/SvUkVOJXJe8uKhBLcUTE5GPWNIUlLs7Y7SpqY1sJim5SBoquzsWh6i+CF3jY/BqNxY0zb1C17R1gcxvcQRy7QuEW9HeOS6d7MLl9CsM+q7IjnKUzShFpyHsTm4NI2JqVrUnp2Hd+NvWb58PFWlpjTHCWkFaMuDhn5LJbWbNNbSfWt+o9oLi1vuujWW8D2hUpeYstHIpakiyfc76iswneeDwVfswalSk0v14rY29uAArRXctN+npGfxrDobkq7C6giHcFrb+jvDwIWeusN3DICrOFStExztUyBfYMxwPEH0VBiOzpZoN4frRbCi0FvomatIwWO8ChSx3sPGdGcwrFK9qQGP6vwPzb4fD4LeYFtM2v1HDcqATuzMjm08QslcU2lvR1BB4OVRXw2rSc1zXHquljxw71WGSUH8ok8Ucn+mdhCUQs/s1tIK43H9Wq0Zjg4fE3s+S0IWnFqStGXOLi6YTUzWt9466iPn9U6XGUjps9NBOqs0VQk0Opu9kDh3Jp9rIdzOnlPhJUreSXVQIkxOnBVaImxljTvkmdBGkdqzPtNxDo7B4GryGDx19AVqm1AdCPMLFe0OkKnRsJhjJe7tOjfx81IrZ049tTbEW7B2gk8AA2NViHROS0u3mIb1YMB6rGgRwmJWV3k2tIXntkhpyQSWnJEulKLGpbJh1GE+boJBqt5pFOSHmoPwE1LNNE64YEgXfILn1PdHH1Wmy5s3CkwvOsQ0dqz9cySTxMqV0rnHrZ8kVaiCJGqrjj0bb8smSXdJLwirc1Ka1TqOHlxU393KoElhg6FHeWK02AWOT9iqY1SQ2clPp4JU+A+S0mAez+tXcOrAQsnIgvcLDBIqMGseK6TsPg7nVWu+6MytBhPs3oU2DpJJHIwFddG2gBuAADKFi8jK77y8GlBrr0iWF5W3IUd1+C0g8sx+uChvxEOBB0+XcqysYORSM+W+1wYTHx7VSKiyqut67qZc4U3GaZ/8AU9y1+GYidCD36gqhrUm1G7rh+vqoratWjk0l7By98DtH3h2jy4pricy9S8hcuG0b+lcByYr0JVHhWMMqAEOzVkLucgVsd1JGe8biyF0JBI4Smbis5uuam1Kcpl4Gh8VRhkyI6g2s2HaqtNNzXdHMiRE65qQbwb5LdG8UiytaldwewAmS6DkCBl80F1J68hfC34JdfC92HsO65uYPEFabA8YFVsOyeB1h+I7FSG8zDKrS08jl4g8R3KPcB7arDQ4EEnnzB7EaM+j0AnD1Fs24cECAoljeioI0cPeby/JTC1PJ2rRntU6YndCS6gDHZp380HMPDsSXSAdSZ8P6LjINttg2DOgPquO7YbUGtWfBim0kDt3ZEldYxO4d+z1S0EuDXACNXRl6rgu09iLai4VHjfP3WwTJ5nRWxq3oktLZz7E7o1KjnHiSVDlOVnZ5JoJqXkAh9pyQQbogqEoeqUymujKvq2HZpdvZAD3c0h+5VWhv9q7plELRydZbngrurhznZkQEzQtd1T19EXGuWiJRZzCl2ls0mU6yzc45BXGHYBVcQAw+SBLLel5G44K8k7AbFjnDqgxxW8tN1rd0tBHIjJQ8F2bFIAuzKuTbiEP/ABuSa9TJr4B5OXCL6w2JtqdGfcaPBWtO+YzJoCyGI3YZkDqmbTFD3rJz48mN6G8PXItm8OLghQr6tvZ+n0VD/aWUgpyliM5FJTnOX3DUcMYu0KrVy0oftwI7Uxd1MlVVapBlUURirLOpfQUkYkOarK182M9VCqXbeaIoE/JGxzEX0a4fRIaDx1Bd/q5K5wnbw0/8dhH+oAwe4hZi9rhwIlOYXjhoAsqt3qZynXLtWvx5fSo+4vkxvydRtdp21QNxpAOjngtae4kZp++BLe/iFn9k8aYKUbwIbp2jh4q6o4o2od/7rfdHM/ROKSYo49XpCMRtAym1g952XnqT6q/2YtQ1hcNPdb3N+plUdrNxUy45fwt4lbK1oBjQ1uQAhFwxuXYXzzqPUTfYcyq3deJ5cweYPArLutqlq/r9enwfGg4b3I9unyWySXsBEFMTxqYtjyuGvYxjnP6VtSk4QPe7uR5rUYZiQqsDhlrl3GDHMKnxHZxzZNCIOrJiP4T+CGB2ddrgHt3WDmWyOOUEyhQU4Sr2GMjhkjd7NJvJJePJKhJeyfOfJMsSMZ7SdoXUKTGUzDnk+QXBtsb4uIBMk9YrrftIsa76/SbhNNogOGfeSBpmuHbQXZfWdJ0MeSLiW7K5PFFS5EAjKACKwY8wZIJbBkgqkO3fug0klwBUW72ZzG6wALdvrjlkmQ4clz/H4utLQX93ku2c8usLeOqBCYwrZd76mbcuMrorqEnT0T7LYjQIMf0yKlbloL+9fWkjO2+yDB72vZkrqhYtYIUroncikXdRtNhc8wGiSeQC0ceDFi+1Ck805+WQsQxSjQE1Hhvfx7lQ4l7QrZjZDt7kI181zDbXac3VwS0ncbkwdnPvKzhqyh5Mz9vByELNvfbQGtUdUmAcwJ4clJwzHIOemh/ArB0K54KWbkjjqsnNg7SNTDNKFs6NWv4Iz/MKTSu+rMrnlniztCTHDsVza4xAz00Ky8/EakaWDIpwtG2t78OESoN3eFpgrPHEtwS0yOI/EIquLiqyCesNCk3xZJ/6G4teSfc3rSYKr690GmJkH0VU+/3hnqo5vCcinYcRoq88KpkmvdSZ0VlsuDcXDKOu84Dw4+krOCrK6R7E8G37l9ZwypiB/E7L5A+afXHjWxHNyuqXT3Omu2GtXQej3TAncJZP8QaYKm2mytBnusy5bziPIlWoTgRlFGa8kvFiadANGQA7sk40JsvSmhXT+ATHAUcpA7EpWTKikEQRqxwCj31wKdNzz91pPkJT5VNtS5rrd1MuAL2uAkxMCYUOo5HiPtErhryXy3MQQIjkuXXtenVcXRuEyTxbPzHqrza0Gl9mdZzWRJTEdA5S3QHtg80AESWF0ox5uiJKa3JBV0SmeoQGcyE26i341ObYN5Izh7eQTXqL5B0VzaBnJyWajm6uUw4eOSZq2HIqymmcpkWpenn6LlXtO24Lybem7qj3yOJ+HwWl9o20gtKJYw/aPBAjgOJXDa1YuJJ1KHlmvCOxj7iXPSN5EUUJWw60SberCWKkqM1OsVa3Zd5G0o+yJNN/zVjb3YGukZjmqlrkvfQ54+wbDyPTTRbOrZy05KO6ryUQVyNCUlrzKp6VBly70SGVDxR0nSmCSnWHTuKko6L4su0n7BsGZhei/ZThHQYewkZ1JqHud7vpHmuE7N4Ga79QACJnkT/VeirXH7elTaxrxDQGgAHgAB6Ic80IumwPSUqaReuciFRV9HGKVQgNeCeSloPq39pOteR4PATjc1EoOlSDUjvV4TtW/BSUR6UpNh0oF+cJiwdDkoy5ILkCu2coWVyn2o42Rc02NMFg3vE5/LdXUy7IlefNsLsvvKrycpMdg4egCtGm9kM3tZdC6cXj/EaIcOY5hZAhSq10RULmkgzIKjvfJlMgXsIJbQkhKBXGV9yQxphBBj8kapsNaPQ1vtI4GOuBzLXFOXO0DiILnDtaCPUBV9M1R7wyTzb0tHWcI/hKyvVkvDZq9IfBX4ljrKLHVXPeSBlvF2fYJVV/+h71OWDXnPzWX9pO1HSuFJhBAzdAjPksVRvnsyBMcuC0MNtdp7bEORl+rrEn7R3da4rOfUkzpGYA4QqMtV3TxWdQpVLBxWG8B5FXnkhHywUcM3tIzIajDVcVNn3gxB8kDs+8CYMcckP1ofJ30p+KKkNT1Nkq9t9n2nXe7VIq2LKLd7d7jqZ80N8qF0vIZcOfmWkVP9kP3ZjwTP7G4cCtNhdb/qU3f6XB7fWAr9nQPb1qLgedN7XDw3il3ypwdSQdcbHJfTZzj9ndyQZbmVr7rBKbpLC5p5PDT6tUBuAOB1BPIfUoq5mN+QT4kltESjhTol410VthVgGvktBjslSba1qCARp2qxfTqvB6xBiBP1SGbMnqx7HFpbRYW1EPbu0wGvPIZwOxOUcLq0zIcCeRn6qqNG6a2RuyBq2JPfIzVtgW1FdnVuRvNAyaWT2agJX00032Cd5LVCrTE6rXdZpDgci2D+K0uG7YPORz5zIKgU3Ua2dM7pP3XCPAFQquz5399u+xw1LZ17Qgbi9aLupLaNxR2qpiBDgecaJ840wkEOHy+axNrbboO9vOcfvEmfLRSW6K0s8vCBrDHyzoQvQKe8T+uCctLkOErmV1izi0MbUaM9O3vByUvDsfewEb7XHjGfyJTseW9OtAZcXXk6N0+ae31z632udObvNpH4Kws9r3OOjTnwRYc2P8gUuLL2LvanFhb2tR55QO0nILgO1d11HP+LLzzHp8l0H2k7RitTpsZzJcOM5AT6rkm0191G0/P8PmVo4pKfhimSLgtmZe5JCMompwWFhLCQE41q4znuOt0QS208kFW0Xpnoitewcmnt0j9aLF7d7aClTNNkdI4fyg8e9aXGsVbQo1HuOTRHedY8SuEYtiLq1Vz3HMklZXHwucrl4NHPmUI0vJEqVC4yUklFKSStQy6Fbyft797PdcR3KKCjlVcU9MspOLtM2eDbSsc2Krt13OFoGOo1BlWb/2rliUKh5pHJwYydxdDsOZJKpKzqjsO3st5pHAiEhuAsOpBPIn8lza2xF7HAtccjK09rt0P8ymD2jJK5OJlj9mxrHzIS+7RsLfAGt0BHOPySbwUWMlzogZmOPaouHbcUXANDi2eB+ql3mGMqsLpDgdczPks+UZKX/0sdjOLX00HZWDKrN5lRjh8IOfkYUu2wKTkYPAOBE+ioG7NsB6oI7i5WlhQdRz6R8ci4keRUn6S+1siU35ofrUQys2nVhk6O4Eqzbh7XGGubI1OSra9cVMqgDhwnPNLt4aIYICF9NJl6fgv6FI02x1HCdMj80l9TPOm3yH4Ko6QnX5JdOsWn3ldTj7IG4P5Luk5sSaXdE/VTLRzHfdc3vBIVPXxhz2gAho7FBfdvbnvHzKLGgTTNpWw1rh9wZa6ekrNYzbmiRMuaeIHHkVEZidUjIn5pba7/vtJHcPouS6MkVJFBeXjBn0M6zLY8c9R4hSbfHmU2S1gY4gS8y4D/bukZqVe1B91p8VTYjR32GGgHmBmuxlFNIu02h6vtlVDoDabhrIYAI8c/FWbqYuKRcKjKTomA7I9krN2TWNB+LQk5HwVZiV+ZiTGmuSYUVkdJeAddVYxiFZ9OoZeSQdZme2VQ4xfGq4F0SBE8T381Z1etJ1HJU1WkZzWvgjFb9zN5Hd69iCQkgKS6ikmgRqm00J7QhoUigm2sTzWdqjRyL3ZMZogmWsQQui+Q/rP4L7b7aE1appgy1pzPN3ElY8lOVqhcSTmU0VyEekVEHKXeVsKUEAEasVEowjhHChAkUoyUShAIwggoQUCtJsziA3vtarmgaCXAeizSNpQ8kFONMvjm4O0da/emi0QKrTlHP1RU8You/zW+YXK2vWjs9pKLAP7u2R4/MLKy/p6irjb/o0sXOb1Kkby2qUnaPBP8QU4U2/orEM2vtXCHUY7g0q3srinUYHUpI7y0jwlZ+Tjzh5tD0M0Z+GmXVWtByTFSo/UfkmWMdM9YdkyPVSKVy9vEeX5qkXT2EateRvZ+zL3lz3u1ndjIdkz+Cu8VDKTDUDchmRBPkodDEXN/oo+M1nVqZa1+6Tkcp8CjJdpXdIE9LwRKPtAoN4EnwCnN28o1GxDh2iCsX+4bj/AJg/lKQdh6oGT2+oTzwcd6UhNZc68xNxRArn7F4JPA5FC4p0GCDWId8JaJnxKymA4NcUKge5+6Bn8U9kLT1sbbIJptdPEtDfNLTwwi6WxmGSUltUZrEbem7Ok5zncoaAO4hxVXXw8gEu8lsLvEN8/Z02k8S0Ahv67FS1bJ7jLmnyIVlOUfwFSjLyVFtakgwNOxRX2BJyC07XODAycmkmO08+aJ1Qt0bPkFf1nejqgvcyFbBqgzAUGrZvB6wPit1vF5zAHlPkFGud1omJ8JTEObOLppCs+DjkuybRiuiSqdLnkpl9etc4mPJMCq1akZya2jHnCEZUnYtrRCCMPCC4dv8ABUlJlGiK6CBKNJhKCh0OERKIlEoQCEIwjKhAkESChBUokERUIKDke8kIKEoMuT9vfPZ7riO4qMUS40nplla2jQWe2Vdn397vzWhsNvmkfaiD2CQufSlByWnw8M/avwMQ5WWPvf5OrUdoadT/AA6jJ+Ey0nszITzMers/4Vj+4knv4rkzahUm1xWpTMscQe9A/wAfGPjf5/8AAy5rflf0dJu9uqjBvOtw3/cqu69ok5hgB5An5lYivfPf7zie8ypuF4FVr5sblz0H5q37XFCNz1/1lf3WWcqgafCsWurx5a0hjecSByV1T2UIcH1qxeRoCBHkSU9srhRos3SQDqdc+9aLfpnJzpnsMJKebbUNIehidLvtlJfMpNAJdunTe0+SVhnRkZ1A+dJcT6KwxjZhlanu7xbxkfRU9rsQKRkVHn0CovT625bLSc+1JaFXWCjfLmuieHD1CbuLZ8CBvRkT+s1ai2PYlFka/glvXD9SstrQ8WO+UIXOFOGbRI7YyU43UDJM/wBqGQ0TnrMHJFjNy9ijtGF2g2beJqMb1fvAcPBZyF2aAREAzrkFk9pdmWHOmAHcW6eYWpx+X/Cf9mZyON2+uH9GLbognjZvGRafJEtG0Z9Mq+KIoIKp0JGggocCKCCCh0MIIIKHAkaJBQ6GkoIKHAwgggodFQihBBQsgQjAQQUICEIQQVjgYCuLO6eGABzgOQJA8kEELKk1sPgdNkmne1Pjf/MfqtJsQOkrfadfrt97rcHc+5BBKZElB0NJu4/k6OWDkFGv/cPgggsiJosraLsk1clBBJfzC+xFaqvFKhByJGXAxzRIJ/AByGbu7+pn9o/+Z31UE31T43/zO+qCC28cVXgx8knfkP8Aa3/G7+YoIIItIF2fyf/Z"/>
          <p:cNvSpPr>
            <a:spLocks noChangeAspect="1" noChangeArrowheads="1"/>
          </p:cNvSpPr>
          <p:nvPr/>
        </p:nvSpPr>
        <p:spPr bwMode="auto">
          <a:xfrm>
            <a:off x="63500" y="-884238"/>
            <a:ext cx="2466975" cy="18478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23558" name="Picture 6" descr="http://t3.gstatic.com/images?q=tbn:ANd9GcSHmprOFQb4nsj_2tk-u3-6TIKoMYrNBUQ0XpPru5CV0_ezsobD4Q"/>
          <p:cNvPicPr>
            <a:picLocks noChangeAspect="1" noChangeArrowheads="1"/>
          </p:cNvPicPr>
          <p:nvPr/>
        </p:nvPicPr>
        <p:blipFill>
          <a:blip r:embed="rId3" cstate="print"/>
          <a:srcRect/>
          <a:stretch>
            <a:fillRect/>
          </a:stretch>
        </p:blipFill>
        <p:spPr bwMode="auto">
          <a:xfrm>
            <a:off x="1547664" y="4581128"/>
            <a:ext cx="2466975" cy="184785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to="" calcmode="lin" valueType="num">
                                      <p:cBhvr>
                                        <p:cTn id="7" dur="1" fill="hold"/>
                                        <p:tgtEl>
                                          <p:spTgt spid="5">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 to="" calcmode="lin" valueType="num">
                                      <p:cBhvr>
                                        <p:cTn id="12" dur="1" fill="hold"/>
                                        <p:tgtEl>
                                          <p:spTgt spid="5">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 to="" calcmode="lin" valueType="num">
                                      <p:cBhvr>
                                        <p:cTn id="17" dur="1" fill="hold"/>
                                        <p:tgtEl>
                                          <p:spTgt spid="6">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6">
                                            <p:txEl>
                                              <p:pRg st="1" end="1"/>
                                            </p:txEl>
                                          </p:spTgt>
                                        </p:tgtEl>
                                        <p:attrNameLst>
                                          <p:attrName>style.visibility</p:attrName>
                                        </p:attrNameLst>
                                      </p:cBhvr>
                                      <p:to>
                                        <p:strVal val="visible"/>
                                      </p:to>
                                    </p:set>
                                    <p:anim to="" calcmode="lin" valueType="num">
                                      <p:cBhvr>
                                        <p:cTn id="22" dur="1" fill="hold"/>
                                        <p:tgtEl>
                                          <p:spTgt spid="6">
                                            <p:txEl>
                                              <p:pRg st="1" end="1"/>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6">
                                            <p:txEl>
                                              <p:pRg st="2" end="2"/>
                                            </p:txEl>
                                          </p:spTgt>
                                        </p:tgtEl>
                                        <p:attrNameLst>
                                          <p:attrName>style.visibility</p:attrName>
                                        </p:attrNameLst>
                                      </p:cBhvr>
                                      <p:to>
                                        <p:strVal val="visible"/>
                                      </p:to>
                                    </p:set>
                                    <p:anim to="" calcmode="lin" valueType="num">
                                      <p:cBhvr>
                                        <p:cTn id="27" dur="1" fill="hold"/>
                                        <p:tgtEl>
                                          <p:spTgt spid="6">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332656"/>
            <a:ext cx="4038600" cy="5793507"/>
          </a:xfrm>
        </p:spPr>
        <p:txBody>
          <a:bodyPr>
            <a:normAutofit/>
          </a:bodyPr>
          <a:lstStyle/>
          <a:p>
            <a:pPr algn="ctr">
              <a:buNone/>
            </a:pPr>
            <a:r>
              <a:rPr lang="es-CO" dirty="0" smtClean="0"/>
              <a:t>6). </a:t>
            </a:r>
            <a:r>
              <a:rPr lang="es-CO" b="1" u="sng" dirty="0" smtClean="0">
                <a:solidFill>
                  <a:srgbClr val="0070C0"/>
                </a:solidFill>
              </a:rPr>
              <a:t>Es perfecta: </a:t>
            </a:r>
          </a:p>
          <a:p>
            <a:pPr algn="ctr">
              <a:buNone/>
            </a:pPr>
            <a:r>
              <a:rPr lang="es-CO" b="1" dirty="0" smtClean="0">
                <a:solidFill>
                  <a:srgbClr val="FF0000"/>
                </a:solidFill>
              </a:rPr>
              <a:t>Sal. 19: 7,8</a:t>
            </a:r>
            <a:r>
              <a:rPr lang="es-CO" dirty="0" smtClean="0">
                <a:solidFill>
                  <a:srgbClr val="FF0000"/>
                </a:solidFill>
              </a:rPr>
              <a:t>.</a:t>
            </a:r>
          </a:p>
          <a:p>
            <a:pPr algn="ctr"/>
            <a:r>
              <a:rPr lang="es-CO" dirty="0" smtClean="0"/>
              <a:t> La ley de Jehová es perfecta: convierte el alma; el testimonio de Jehová es fiel: hace sabio al sencillo. </a:t>
            </a:r>
          </a:p>
          <a:p>
            <a:pPr algn="ctr"/>
            <a:r>
              <a:rPr lang="es-CO" dirty="0" smtClean="0"/>
              <a:t>8 Los mandamientos de Jehová son rectos: alegran el corazón;  el precepto de Jehová es puro: alumbra los ojos. </a:t>
            </a:r>
          </a:p>
          <a:p>
            <a:pPr algn="ctr">
              <a:buNone/>
            </a:pPr>
            <a:endParaRPr lang="es-CO" dirty="0"/>
          </a:p>
        </p:txBody>
      </p:sp>
      <p:sp>
        <p:nvSpPr>
          <p:cNvPr id="4" name="3 Marcador de contenido"/>
          <p:cNvSpPr>
            <a:spLocks noGrp="1"/>
          </p:cNvSpPr>
          <p:nvPr>
            <p:ph sz="half" idx="2"/>
          </p:nvPr>
        </p:nvSpPr>
        <p:spPr>
          <a:xfrm>
            <a:off x="4648200" y="332656"/>
            <a:ext cx="4038600" cy="5793507"/>
          </a:xfrm>
        </p:spPr>
        <p:txBody>
          <a:bodyPr>
            <a:normAutofit/>
          </a:bodyPr>
          <a:lstStyle/>
          <a:p>
            <a:pPr algn="ctr">
              <a:buNone/>
            </a:pPr>
            <a:r>
              <a:rPr lang="es-CO" b="1" u="sng" dirty="0" smtClean="0">
                <a:solidFill>
                  <a:srgbClr val="0070C0"/>
                </a:solidFill>
              </a:rPr>
              <a:t>No perfecciona ninguna cosa: </a:t>
            </a:r>
          </a:p>
          <a:p>
            <a:pPr algn="ctr"/>
            <a:r>
              <a:rPr lang="es-CO" b="1" dirty="0" smtClean="0">
                <a:solidFill>
                  <a:srgbClr val="FF0000"/>
                </a:solidFill>
              </a:rPr>
              <a:t>Heb. 7: 19</a:t>
            </a:r>
          </a:p>
          <a:p>
            <a:pPr algn="ctr">
              <a:buNone/>
            </a:pPr>
            <a:r>
              <a:rPr lang="es-CO" dirty="0" smtClean="0"/>
              <a:t> Porque nada perfeccionó la ley;</a:t>
            </a:r>
          </a:p>
          <a:p>
            <a:endParaRPr lang="es-CO" dirty="0"/>
          </a:p>
        </p:txBody>
      </p:sp>
      <p:pic>
        <p:nvPicPr>
          <p:cNvPr id="5" name="Picture 4" descr="http://t1.gstatic.com/images?q=tbn:ANd9GcTjaLlXtIbPrN9T8bIZB82B4u-36eFRlTITDQCcwBOt6c-Ww180TQ"/>
          <p:cNvPicPr>
            <a:picLocks noChangeAspect="1" noChangeArrowheads="1"/>
          </p:cNvPicPr>
          <p:nvPr/>
        </p:nvPicPr>
        <p:blipFill>
          <a:blip r:embed="rId2" cstate="print"/>
          <a:srcRect/>
          <a:stretch>
            <a:fillRect/>
          </a:stretch>
        </p:blipFill>
        <p:spPr bwMode="auto">
          <a:xfrm>
            <a:off x="5580112" y="2852936"/>
            <a:ext cx="3024336" cy="295232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3"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
                                        <p:tgtEl>
                                          <p:spTgt spid="5"/>
                                        </p:tgtEl>
                                      </p:cBhvr>
                                    </p:animEffect>
                                    <p:anim calcmode="lin" valueType="num">
                                      <p:cBhvr>
                                        <p:cTn id="28" dur="400" fill="hold"/>
                                        <p:tgtEl>
                                          <p:spTgt spid="5"/>
                                        </p:tgtEl>
                                        <p:attrNameLst>
                                          <p:attrName>ppt_x</p:attrName>
                                        </p:attrNameLst>
                                      </p:cBhvr>
                                      <p:tavLst>
                                        <p:tav tm="0">
                                          <p:val>
                                            <p:strVal val="#ppt_x"/>
                                          </p:val>
                                        </p:tav>
                                        <p:tav tm="100000">
                                          <p:val>
                                            <p:strVal val="#ppt_x"/>
                                          </p:val>
                                        </p:tav>
                                      </p:tavLst>
                                    </p:anim>
                                    <p:anim calcmode="lin" valueType="num">
                                      <p:cBhvr>
                                        <p:cTn id="29" dur="400" fill="hold"/>
                                        <p:tgtEl>
                                          <p:spTgt spid="5"/>
                                        </p:tgtEl>
                                        <p:attrNameLst>
                                          <p:attrName>ppt_y</p:attrName>
                                        </p:attrNameLst>
                                      </p:cBhvr>
                                      <p:tavLst>
                                        <p:tav tm="0">
                                          <p:val>
                                            <p:strVal val="#ppt_y+0.31"/>
                                          </p:val>
                                        </p:tav>
                                        <p:tav tm="100000">
                                          <p:val>
                                            <p:strVal val="#ppt_y+0.31"/>
                                          </p:val>
                                        </p:tav>
                                      </p:tavLst>
                                    </p:anim>
                                    <p:anim calcmode="lin" valueType="num">
                                      <p:cBhvr>
                                        <p:cTn id="30"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1"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4" presetClass="entr" presetSubtype="0" fill="hold" grpId="0" nodeType="clickEffect">
                                  <p:stCondLst>
                                    <p:cond delay="0"/>
                                  </p:stCondLst>
                                  <p:childTnLst>
                                    <p:set>
                                      <p:cBhvr>
                                        <p:cTn id="35" dur="1" fill="hold">
                                          <p:stCondLst>
                                            <p:cond delay="0"/>
                                          </p:stCondLst>
                                        </p:cTn>
                                        <p:tgtEl>
                                          <p:spTgt spid="4">
                                            <p:txEl>
                                              <p:pRg st="0" end="0"/>
                                            </p:txEl>
                                          </p:spTgt>
                                        </p:tgtEl>
                                        <p:attrNameLst>
                                          <p:attrName>style.visibility</p:attrName>
                                        </p:attrNameLst>
                                      </p:cBhvr>
                                      <p:to>
                                        <p:strVal val="visible"/>
                                      </p:to>
                                    </p:set>
                                    <p:anim to="" calcmode="lin" valueType="num">
                                      <p:cBhvr>
                                        <p:cTn id="36" dur="1" fill="hold"/>
                                        <p:tgtEl>
                                          <p:spTgt spid="4">
                                            <p:txEl>
                                              <p:pRg st="0" end="0"/>
                                            </p:txEl>
                                          </p:spTgt>
                                        </p:tgtEl>
                                        <p:attrNameLst>
                                          <p:attrName/>
                                        </p:attrNameLst>
                                      </p:cBhvr>
                                    </p:anim>
                                  </p:childTnLst>
                                </p:cTn>
                              </p:par>
                            </p:childTnLst>
                          </p:cTn>
                        </p:par>
                      </p:childTnLst>
                    </p:cTn>
                  </p:par>
                  <p:par>
                    <p:cTn id="37" fill="hold">
                      <p:stCondLst>
                        <p:cond delay="indefinite"/>
                      </p:stCondLst>
                      <p:childTnLst>
                        <p:par>
                          <p:cTn id="38" fill="hold">
                            <p:stCondLst>
                              <p:cond delay="0"/>
                            </p:stCondLst>
                            <p:childTnLst>
                              <p:par>
                                <p:cTn id="39" presetID="24" presetClass="entr" presetSubtype="0" fill="hold" grpId="0" nodeType="clickEffect">
                                  <p:stCondLst>
                                    <p:cond delay="0"/>
                                  </p:stCondLst>
                                  <p:childTnLst>
                                    <p:set>
                                      <p:cBhvr>
                                        <p:cTn id="40" dur="1" fill="hold">
                                          <p:stCondLst>
                                            <p:cond delay="0"/>
                                          </p:stCondLst>
                                        </p:cTn>
                                        <p:tgtEl>
                                          <p:spTgt spid="4">
                                            <p:txEl>
                                              <p:pRg st="1" end="1"/>
                                            </p:txEl>
                                          </p:spTgt>
                                        </p:tgtEl>
                                        <p:attrNameLst>
                                          <p:attrName>style.visibility</p:attrName>
                                        </p:attrNameLst>
                                      </p:cBhvr>
                                      <p:to>
                                        <p:strVal val="visible"/>
                                      </p:to>
                                    </p:set>
                                    <p:anim to="" calcmode="lin" valueType="num">
                                      <p:cBhvr>
                                        <p:cTn id="41" dur="1" fill="hold"/>
                                        <p:tgtEl>
                                          <p:spTgt spid="4">
                                            <p:txEl>
                                              <p:pRg st="1" end="1"/>
                                            </p:txEl>
                                          </p:spTgt>
                                        </p:tgtEl>
                                        <p:attrNameLst>
                                          <p:attrName/>
                                        </p:attrNameLst>
                                      </p:cBhvr>
                                    </p:anim>
                                  </p:childTnLst>
                                </p:cTn>
                              </p:par>
                            </p:childTnLst>
                          </p:cTn>
                        </p:par>
                      </p:childTnLst>
                    </p:cTn>
                  </p:par>
                  <p:par>
                    <p:cTn id="42" fill="hold">
                      <p:stCondLst>
                        <p:cond delay="indefinite"/>
                      </p:stCondLst>
                      <p:childTnLst>
                        <p:par>
                          <p:cTn id="43" fill="hold">
                            <p:stCondLst>
                              <p:cond delay="0"/>
                            </p:stCondLst>
                            <p:childTnLst>
                              <p:par>
                                <p:cTn id="44" presetID="24" presetClass="entr" presetSubtype="0" fill="hold" grpId="0" nodeType="clickEffect">
                                  <p:stCondLst>
                                    <p:cond delay="0"/>
                                  </p:stCondLst>
                                  <p:childTnLst>
                                    <p:set>
                                      <p:cBhvr>
                                        <p:cTn id="45" dur="1" fill="hold">
                                          <p:stCondLst>
                                            <p:cond delay="0"/>
                                          </p:stCondLst>
                                        </p:cTn>
                                        <p:tgtEl>
                                          <p:spTgt spid="4">
                                            <p:txEl>
                                              <p:pRg st="2" end="2"/>
                                            </p:txEl>
                                          </p:spTgt>
                                        </p:tgtEl>
                                        <p:attrNameLst>
                                          <p:attrName>style.visibility</p:attrName>
                                        </p:attrNameLst>
                                      </p:cBhvr>
                                      <p:to>
                                        <p:strVal val="visible"/>
                                      </p:to>
                                    </p:set>
                                    <p:anim to="" calcmode="lin" valueType="num">
                                      <p:cBhvr>
                                        <p:cTn id="46" dur="1" fill="hold"/>
                                        <p:tgtEl>
                                          <p:spTgt spid="4">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692696"/>
            <a:ext cx="4038600" cy="5433467"/>
          </a:xfrm>
        </p:spPr>
        <p:txBody>
          <a:bodyPr>
            <a:normAutofit fontScale="92500" lnSpcReduction="20000"/>
          </a:bodyPr>
          <a:lstStyle/>
          <a:p>
            <a:pPr algn="ctr">
              <a:buNone/>
            </a:pPr>
            <a:r>
              <a:rPr lang="es-CO" dirty="0" smtClean="0"/>
              <a:t>7). </a:t>
            </a:r>
            <a:r>
              <a:rPr lang="es-CO" u="sng" dirty="0" smtClean="0">
                <a:solidFill>
                  <a:srgbClr val="0070C0"/>
                </a:solidFill>
              </a:rPr>
              <a:t>Es eterna: </a:t>
            </a:r>
          </a:p>
          <a:p>
            <a:pPr algn="ctr">
              <a:buNone/>
            </a:pPr>
            <a:r>
              <a:rPr lang="es-CO" b="1" dirty="0" smtClean="0"/>
              <a:t>     </a:t>
            </a:r>
            <a:r>
              <a:rPr lang="es-CO" b="1" dirty="0" smtClean="0">
                <a:solidFill>
                  <a:srgbClr val="FF0000"/>
                </a:solidFill>
              </a:rPr>
              <a:t>Sal. 111: 7,8.</a:t>
            </a:r>
            <a:r>
              <a:rPr lang="es-CO" dirty="0" smtClean="0"/>
              <a:t> </a:t>
            </a:r>
          </a:p>
          <a:p>
            <a:pPr algn="ctr">
              <a:buNone/>
            </a:pPr>
            <a:r>
              <a:rPr lang="es-CO" dirty="0" smtClean="0"/>
              <a:t>     Fieles son todos sus </a:t>
            </a:r>
            <a:r>
              <a:rPr lang="es-CO" u="sng" dirty="0" smtClean="0">
                <a:solidFill>
                  <a:srgbClr val="0070C0"/>
                </a:solidFill>
              </a:rPr>
              <a:t>mandamientos,</a:t>
            </a:r>
            <a:r>
              <a:rPr lang="es-CO" dirty="0" smtClean="0"/>
              <a:t> Afirmados</a:t>
            </a:r>
            <a:r>
              <a:rPr lang="es-CO" dirty="0" smtClean="0">
                <a:solidFill>
                  <a:srgbClr val="0070C0"/>
                </a:solidFill>
              </a:rPr>
              <a:t> </a:t>
            </a:r>
            <a:r>
              <a:rPr lang="es-CO" u="sng" dirty="0" smtClean="0">
                <a:solidFill>
                  <a:srgbClr val="0070C0"/>
                </a:solidFill>
              </a:rPr>
              <a:t>eternamente y para siempre</a:t>
            </a:r>
            <a:r>
              <a:rPr lang="es-CO" dirty="0" smtClean="0"/>
              <a:t>, Hechos en verdad y en rectitud. </a:t>
            </a:r>
          </a:p>
          <a:p>
            <a:pPr algn="ctr"/>
            <a:endParaRPr lang="es-CO" b="1" dirty="0" smtClean="0"/>
          </a:p>
          <a:p>
            <a:pPr algn="ctr"/>
            <a:r>
              <a:rPr lang="es-CO" b="1" dirty="0" smtClean="0"/>
              <a:t> </a:t>
            </a:r>
            <a:r>
              <a:rPr lang="es-CO" b="1" dirty="0" smtClean="0">
                <a:solidFill>
                  <a:srgbClr val="FF0000"/>
                </a:solidFill>
              </a:rPr>
              <a:t>Luc. 16: 17</a:t>
            </a:r>
            <a:r>
              <a:rPr lang="es-CO" dirty="0" smtClean="0"/>
              <a:t>.</a:t>
            </a:r>
            <a:r>
              <a:rPr lang="es-ES" dirty="0" smtClean="0"/>
              <a:t> Empero más fácil cosa es pasar el cielo y la tierra, que </a:t>
            </a:r>
            <a:r>
              <a:rPr lang="es-ES" dirty="0" smtClean="0">
                <a:solidFill>
                  <a:srgbClr val="0070C0"/>
                </a:solidFill>
              </a:rPr>
              <a:t>frustrarse una tilde de la ley.</a:t>
            </a:r>
          </a:p>
          <a:p>
            <a:pPr algn="ctr"/>
            <a:r>
              <a:rPr lang="es-ES" dirty="0" smtClean="0">
                <a:solidFill>
                  <a:srgbClr val="0070C0"/>
                </a:solidFill>
              </a:rPr>
              <a:t>Nota: Eso representa la piedra en que fueron escritos, eternidad.</a:t>
            </a:r>
          </a:p>
          <a:p>
            <a:endParaRPr lang="es-CO" dirty="0"/>
          </a:p>
        </p:txBody>
      </p:sp>
      <p:sp>
        <p:nvSpPr>
          <p:cNvPr id="4" name="3 Marcador de contenido"/>
          <p:cNvSpPr>
            <a:spLocks noGrp="1"/>
          </p:cNvSpPr>
          <p:nvPr>
            <p:ph sz="half" idx="2"/>
          </p:nvPr>
        </p:nvSpPr>
        <p:spPr>
          <a:xfrm>
            <a:off x="4648200" y="764704"/>
            <a:ext cx="4038600" cy="5361459"/>
          </a:xfrm>
        </p:spPr>
        <p:txBody>
          <a:bodyPr>
            <a:normAutofit fontScale="92500" lnSpcReduction="20000"/>
          </a:bodyPr>
          <a:lstStyle/>
          <a:p>
            <a:pPr algn="ctr">
              <a:buNone/>
            </a:pPr>
            <a:r>
              <a:rPr lang="es-CO" dirty="0" smtClean="0"/>
              <a:t>   </a:t>
            </a:r>
            <a:r>
              <a:rPr lang="es-CO" u="sng" dirty="0" smtClean="0">
                <a:solidFill>
                  <a:srgbClr val="0070C0"/>
                </a:solidFill>
              </a:rPr>
              <a:t> Fue abolida:</a:t>
            </a:r>
            <a:r>
              <a:rPr lang="es-CO" dirty="0" smtClean="0"/>
              <a:t> </a:t>
            </a:r>
          </a:p>
          <a:p>
            <a:pPr algn="ctr">
              <a:buNone/>
            </a:pPr>
            <a:r>
              <a:rPr lang="es-CO" b="1" dirty="0" smtClean="0"/>
              <a:t>    </a:t>
            </a:r>
            <a:r>
              <a:rPr lang="es-CO" b="1" dirty="0" smtClean="0">
                <a:solidFill>
                  <a:srgbClr val="FF0000"/>
                </a:solidFill>
              </a:rPr>
              <a:t>Efe. 2: 15.</a:t>
            </a:r>
          </a:p>
          <a:p>
            <a:pPr algn="ctr">
              <a:buNone/>
            </a:pPr>
            <a:r>
              <a:rPr lang="es-ES" dirty="0" smtClean="0"/>
              <a:t>      </a:t>
            </a:r>
            <a:r>
              <a:rPr lang="es-ES" dirty="0" smtClean="0">
                <a:solidFill>
                  <a:srgbClr val="0070C0"/>
                </a:solidFill>
              </a:rPr>
              <a:t>Dirimiendo –aboliendo</a:t>
            </a:r>
            <a:r>
              <a:rPr lang="es-ES" dirty="0" smtClean="0"/>
              <a:t>-en su carne las enemistades</a:t>
            </a:r>
            <a:r>
              <a:rPr lang="es-ES" u="sng" dirty="0" smtClean="0">
                <a:solidFill>
                  <a:srgbClr val="0070C0"/>
                </a:solidFill>
              </a:rPr>
              <a:t>, la ley de los mandamientos en orden á ritos</a:t>
            </a:r>
            <a:r>
              <a:rPr lang="es-ES" dirty="0" smtClean="0"/>
              <a:t>, para edificar en sí mismo los dos –pueblos, judíos y gentiles-en un nuevo hombre, haciendo la paz,</a:t>
            </a:r>
          </a:p>
          <a:p>
            <a:endParaRPr lang="es-CO" dirty="0" smtClean="0"/>
          </a:p>
          <a:p>
            <a:endParaRPr lang="es-CO" dirty="0"/>
          </a:p>
        </p:txBody>
      </p:sp>
      <p:pic>
        <p:nvPicPr>
          <p:cNvPr id="24578" name="Picture 2" descr="http://t2.gstatic.com/images?q=tbn:ANd9GcRlsfaFWLRMjsIUjodn2HqqlofHFwOhuD8KPr6cWgE9nSBNvCgIQw"/>
          <p:cNvPicPr>
            <a:picLocks noChangeAspect="1" noChangeArrowheads="1"/>
          </p:cNvPicPr>
          <p:nvPr/>
        </p:nvPicPr>
        <p:blipFill>
          <a:blip r:embed="rId2" cstate="print"/>
          <a:srcRect/>
          <a:stretch>
            <a:fillRect/>
          </a:stretch>
        </p:blipFill>
        <p:spPr bwMode="auto">
          <a:xfrm>
            <a:off x="5940152" y="4437112"/>
            <a:ext cx="2520279" cy="223224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to="" calcmode="lin" valueType="num">
                                      <p:cBhvr>
                                        <p:cTn id="27" dur="1" fill="hold"/>
                                        <p:tgtEl>
                                          <p:spTgt spid="3">
                                            <p:txEl>
                                              <p:pRg st="5" end="5"/>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24578"/>
                                        </p:tgtEl>
                                        <p:attrNameLst>
                                          <p:attrName>style.visibility</p:attrName>
                                        </p:attrNameLst>
                                      </p:cBhvr>
                                      <p:to>
                                        <p:strVal val="visible"/>
                                      </p:to>
                                    </p:set>
                                    <p:anim to="" calcmode="lin" valueType="num">
                                      <p:cBhvr>
                                        <p:cTn id="32" dur="1" fill="hold"/>
                                        <p:tgtEl>
                                          <p:spTgt spid="24578"/>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4">
                                            <p:txEl>
                                              <p:pRg st="0" end="0"/>
                                            </p:txEl>
                                          </p:spTgt>
                                        </p:tgtEl>
                                        <p:attrNameLst>
                                          <p:attrName>style.visibility</p:attrName>
                                        </p:attrNameLst>
                                      </p:cBhvr>
                                      <p:to>
                                        <p:strVal val="visible"/>
                                      </p:to>
                                    </p:set>
                                    <p:anim to="" calcmode="lin" valueType="num">
                                      <p:cBhvr>
                                        <p:cTn id="37" dur="1" fill="hold"/>
                                        <p:tgtEl>
                                          <p:spTgt spid="4">
                                            <p:txEl>
                                              <p:pRg st="0" end="0"/>
                                            </p:txEl>
                                          </p:spTgt>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4">
                                            <p:txEl>
                                              <p:pRg st="1" end="1"/>
                                            </p:txEl>
                                          </p:spTgt>
                                        </p:tgtEl>
                                        <p:attrNameLst>
                                          <p:attrName>style.visibility</p:attrName>
                                        </p:attrNameLst>
                                      </p:cBhvr>
                                      <p:to>
                                        <p:strVal val="visible"/>
                                      </p:to>
                                    </p:set>
                                    <p:anim to="" calcmode="lin" valueType="num">
                                      <p:cBhvr>
                                        <p:cTn id="42" dur="1" fill="hold"/>
                                        <p:tgtEl>
                                          <p:spTgt spid="4">
                                            <p:txEl>
                                              <p:pRg st="1" end="1"/>
                                            </p:txEl>
                                          </p:spTgt>
                                        </p:tgtEl>
                                        <p:attrNameLst>
                                          <p:attrName/>
                                        </p:attrNameLst>
                                      </p:cBhvr>
                                    </p:anim>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grpId="0" nodeType="clickEffect">
                                  <p:stCondLst>
                                    <p:cond delay="0"/>
                                  </p:stCondLst>
                                  <p:childTnLst>
                                    <p:set>
                                      <p:cBhvr>
                                        <p:cTn id="46" dur="1" fill="hold">
                                          <p:stCondLst>
                                            <p:cond delay="0"/>
                                          </p:stCondLst>
                                        </p:cTn>
                                        <p:tgtEl>
                                          <p:spTgt spid="4">
                                            <p:txEl>
                                              <p:pRg st="2" end="2"/>
                                            </p:txEl>
                                          </p:spTgt>
                                        </p:tgtEl>
                                        <p:attrNameLst>
                                          <p:attrName>style.visibility</p:attrName>
                                        </p:attrNameLst>
                                      </p:cBhvr>
                                      <p:to>
                                        <p:strVal val="visible"/>
                                      </p:to>
                                    </p:set>
                                    <p:anim to="" calcmode="lin" valueType="num">
                                      <p:cBhvr>
                                        <p:cTn id="47" dur="1" fill="hold"/>
                                        <p:tgtEl>
                                          <p:spTgt spid="4">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260648"/>
            <a:ext cx="4038600" cy="6336704"/>
          </a:xfrm>
        </p:spPr>
        <p:txBody>
          <a:bodyPr>
            <a:normAutofit fontScale="85000" lnSpcReduction="20000"/>
          </a:bodyPr>
          <a:lstStyle/>
          <a:p>
            <a:pPr algn="ctr">
              <a:buNone/>
            </a:pPr>
            <a:r>
              <a:rPr lang="es-CO" sz="3300" dirty="0" smtClean="0"/>
              <a:t>8).</a:t>
            </a:r>
            <a:r>
              <a:rPr lang="es-CO" sz="3300" dirty="0" smtClean="0">
                <a:solidFill>
                  <a:srgbClr val="0070C0"/>
                </a:solidFill>
              </a:rPr>
              <a:t> </a:t>
            </a:r>
            <a:r>
              <a:rPr lang="es-CO" sz="3300" u="sng" dirty="0" smtClean="0">
                <a:solidFill>
                  <a:srgbClr val="0070C0"/>
                </a:solidFill>
              </a:rPr>
              <a:t>Es la norma de juicio</a:t>
            </a:r>
            <a:r>
              <a:rPr lang="es-CO" sz="3300" dirty="0" smtClean="0">
                <a:solidFill>
                  <a:srgbClr val="0070C0"/>
                </a:solidFill>
              </a:rPr>
              <a:t>:</a:t>
            </a:r>
          </a:p>
          <a:p>
            <a:pPr algn="ctr">
              <a:buNone/>
            </a:pPr>
            <a:r>
              <a:rPr lang="es-CO" sz="3300" dirty="0" smtClean="0">
                <a:solidFill>
                  <a:srgbClr val="FF0000"/>
                </a:solidFill>
              </a:rPr>
              <a:t> </a:t>
            </a:r>
            <a:r>
              <a:rPr lang="es-CO" sz="3300" b="1" dirty="0" smtClean="0">
                <a:solidFill>
                  <a:srgbClr val="FF0000"/>
                </a:solidFill>
              </a:rPr>
              <a:t>Santiago. 2: 12.</a:t>
            </a:r>
            <a:r>
              <a:rPr lang="es-CO" sz="3300" baseline="30000" dirty="0" smtClean="0">
                <a:solidFill>
                  <a:srgbClr val="FF0000"/>
                </a:solidFill>
              </a:rPr>
              <a:t> </a:t>
            </a:r>
          </a:p>
          <a:p>
            <a:pPr algn="ctr">
              <a:buNone/>
            </a:pPr>
            <a:r>
              <a:rPr lang="es-CO" sz="3300" baseline="30000" dirty="0" smtClean="0">
                <a:solidFill>
                  <a:srgbClr val="FF0000"/>
                </a:solidFill>
              </a:rPr>
              <a:t>  </a:t>
            </a:r>
            <a:r>
              <a:rPr lang="es-CO" sz="3300" baseline="30000" dirty="0" smtClean="0"/>
              <a:t>     </a:t>
            </a:r>
            <a:r>
              <a:rPr lang="es-CO" sz="3300" dirty="0" smtClean="0"/>
              <a:t>  </a:t>
            </a:r>
            <a:r>
              <a:rPr lang="es-CO" sz="3300" baseline="30000" dirty="0" smtClean="0"/>
              <a:t> </a:t>
            </a:r>
            <a:r>
              <a:rPr lang="es-CO" sz="3300" dirty="0" smtClean="0"/>
              <a:t>Así hablad, y así haced, como los que habéis de ser juzgados por la ley de la libertad. </a:t>
            </a:r>
          </a:p>
          <a:p>
            <a:pPr algn="ctr">
              <a:buNone/>
            </a:pPr>
            <a:r>
              <a:rPr lang="es-CO" sz="3300" b="1" dirty="0" smtClean="0"/>
              <a:t>      </a:t>
            </a:r>
            <a:r>
              <a:rPr lang="es-CO" sz="3300" b="1" dirty="0" smtClean="0">
                <a:solidFill>
                  <a:srgbClr val="FF0000"/>
                </a:solidFill>
              </a:rPr>
              <a:t>Rom. 2: 12</a:t>
            </a:r>
            <a:r>
              <a:rPr lang="es-CO" sz="3300" baseline="30000" dirty="0" smtClean="0"/>
              <a:t> </a:t>
            </a:r>
            <a:r>
              <a:rPr lang="es-CO" sz="3300" dirty="0" smtClean="0"/>
              <a:t>Porque todos los que sin ley han pecado, sin ley también perecerán; y todos los que bajo la ley han pecado, por la ley serán juzgados; </a:t>
            </a:r>
          </a:p>
        </p:txBody>
      </p:sp>
      <p:sp>
        <p:nvSpPr>
          <p:cNvPr id="4" name="3 Marcador de contenido"/>
          <p:cNvSpPr>
            <a:spLocks noGrp="1"/>
          </p:cNvSpPr>
          <p:nvPr>
            <p:ph sz="half" idx="2"/>
          </p:nvPr>
        </p:nvSpPr>
        <p:spPr>
          <a:xfrm>
            <a:off x="4648200" y="332656"/>
            <a:ext cx="4038600" cy="6192688"/>
          </a:xfrm>
        </p:spPr>
        <p:txBody>
          <a:bodyPr>
            <a:normAutofit fontScale="85000" lnSpcReduction="20000"/>
          </a:bodyPr>
          <a:lstStyle/>
          <a:p>
            <a:pPr algn="ctr">
              <a:buNone/>
            </a:pPr>
            <a:r>
              <a:rPr lang="es-CO" u="sng" dirty="0" smtClean="0">
                <a:solidFill>
                  <a:srgbClr val="0070C0"/>
                </a:solidFill>
              </a:rPr>
              <a:t>No juzga a nadie: </a:t>
            </a:r>
          </a:p>
          <a:p>
            <a:pPr algn="ctr">
              <a:buNone/>
            </a:pPr>
            <a:r>
              <a:rPr lang="es-CO" b="1" dirty="0" smtClean="0">
                <a:solidFill>
                  <a:srgbClr val="FF0000"/>
                </a:solidFill>
              </a:rPr>
              <a:t>Col. 2: 14- 16.</a:t>
            </a:r>
          </a:p>
          <a:p>
            <a:pPr algn="ctr">
              <a:buNone/>
            </a:pPr>
            <a:r>
              <a:rPr lang="es-ES" dirty="0" smtClean="0"/>
              <a:t>       Rayendo la </a:t>
            </a:r>
            <a:r>
              <a:rPr lang="es-ES" dirty="0" smtClean="0">
                <a:solidFill>
                  <a:srgbClr val="0070C0"/>
                </a:solidFill>
              </a:rPr>
              <a:t>cédula de los ritos que nos era contraria</a:t>
            </a:r>
            <a:r>
              <a:rPr lang="es-ES" dirty="0" smtClean="0"/>
              <a:t>, que era contra nosotros, quitándola de en medio y </a:t>
            </a:r>
            <a:r>
              <a:rPr lang="es-ES" dirty="0" smtClean="0">
                <a:solidFill>
                  <a:srgbClr val="0070C0"/>
                </a:solidFill>
              </a:rPr>
              <a:t>enclavándola en la cruz</a:t>
            </a:r>
            <a:r>
              <a:rPr lang="es-ES" dirty="0" smtClean="0"/>
              <a:t>; Y despojando los principados y las potestades, sacólos á la vergüenza en público, triunfando de ellos en sí mismo.</a:t>
            </a:r>
          </a:p>
          <a:p>
            <a:pPr algn="ctr">
              <a:buNone/>
            </a:pPr>
            <a:r>
              <a:rPr lang="es-ES" dirty="0" smtClean="0"/>
              <a:t>    Por tanto, nadie os juzgue en comida, ó en bebida, ó en parte de día de fiesta, ó de nueva luna, ó de sábados-sábados ceremoniales, mas no se refiere a los sábados del reposo semanal.</a:t>
            </a:r>
          </a:p>
          <a:p>
            <a:endParaRPr lang="es-CO" dirty="0" smtClean="0"/>
          </a:p>
          <a:p>
            <a:endParaRPr lang="es-CO" dirty="0"/>
          </a:p>
        </p:txBody>
      </p:sp>
      <p:sp>
        <p:nvSpPr>
          <p:cNvPr id="6146" name="AutoShape 2" descr="data:image/jpeg;base64,/9j/4AAQSkZJRgABAQAAAQABAAD/2wCEAAkGBhQREBUUExQWFRUUFxgYGBcWFBUXFxIaGRYYFRQVFxcXGyYeFxwlHxUXIi8gIycpLCwsGB4xNTAqNSYrLCkBCQoKDgwOGg8PGiwkHyQ1NC00LCwsKSwsKSksLSwsLCwsKSwwKSksLCwsLCksLCkpLCksLCwsKSwsKSwsLCwsKf/AABEIAGQAhgMBIgACEQEDEQH/xAAcAAACAgMBAQAAAAAAAAAAAAAEBQMGAAEHAgj/xABDEAABAgQDBAYEDAQHAQAAAAABAhEAAwQhBRIxBkFRcRMiMmGBkaGxwdEHFCNCUoKSk7LS4fBiotPiFTNjcoPC8VT/xAAbAQACAwEBAQAAAAAAAAAAAAAEBQIDBgABB//EACwRAAICAgAGAQIFBQAAAAAAAAECAAMEEQUSEyExQVEiMiNhcZGxFBUzgaH/2gAMAwEAAhEDEQA/AD8Jw0z1HMh1pllKFgMo5VMkltSx36gQwny1ipBl6oASLa8QYKw8y5ZdOby/WGaJ0rOVhKiSX3QD/dKAT9cuOBbofTPeEYepCUrKSk9bMGYbiH7tfRGVM8SyVKYqU5SP+xHCN1+0hQghKQLb7+iKth01c+pDkqUsgOf3oBCy/iIcclR2T7jGnC19Vg0BDsUe767++FMs3htixurmfWYUyTeM+vkiOk+0GOKTB8yQpZZ9wb1mJ14Mgjqm/N4PmrCbEpDcSBZ++IkVKd6gGcdpPgbcYbLQmtagRvctsGKqfByonMcoBbny7oLmYIghgog95EHTZqR2iA/Ex4TNQSXIsRqoXtElxkA8TnvffmVuppTLVlV/6OMGYevKX4XifaIdZB7j7PfAdKbHkYVXDkfQh6E2V7MedIoaBgou/FO5I4AwNitAJ4TYAuE5h9Fx6uMD7P4s8sIV1gLd45GH6qhMtKWBSFpLFnNlF/WI1GPn1svwRM3fiOra9GU3p5cksiWM2cutXWICeykPpcB+MR4nS/GCF5mBSpauqOqpFuqwFjZuABhziFJLmfP80q8d0SSlypcrIFJc6nLr3XH78YPGdUF7ON/rBP6OwsfoPL8alZkTUIQhKSpgHUfpKPADQAWv3xkMJ9LLd86fI+poyLhnUe2H7yk4V3pD+0PlIgnPlER00rM4B6wvl+kBrl7xq3CA6qotHzgo6AbHmbMEWMQPUCxWre0N9kaDo0LqFjQEJ5m375xXsudR3hNzy4eoeMXXG0iVType/qhuKmdR7+UNMVOnW1p9eP1guU3My1D3/ER13ZhXI7Q5wzrD1YVyB1vKF9JhhGhLNidWUKADXS9wC19f0gEYgtILE6v2Rrv1hhXpQVDOFEgWYhtfN4FlSwEkKlqJcsE5tHsOL3jRKw1FBB3D6uUFAOHI0GbLrreAaekSpSklKrFu02UX4nrcxBs/KwfJ3Zx56wJJSkqU+Qh/nKAtvKC1xePA3aSYd5BtEG6PuBHqgOlNjyMGbSANLbS7ehoCpdDyhLk/eY0o/wAUVYRV5S0dAKempEKTdSLgcSAyh4j2Ry6RMZXjHSdjKwLkEXzJseRukj0jwg3FH4hB9iA5f2AjyDFUwAhxodIEmJhlicro5xToFjMO4uyxye/jAE0Quvrapyph2NYHUGLajWNQQiiXMJyiw1JISL6BzZ7G0ZE0rcjYEk1iA6Jk82cUqQtJYpU4Pp0j1iiUBSlEskgKSBvzXA0NhfyiGoPoMTmQmYESiSkp+cbp39Up4B7X3wZjVdbHA+DAbHFN5PyIVs9hqVTDvS4XcagNlB+srxaPW1NZmqUIBPUS55quPFhDiXSy6SQuZnJASNfmgaJTwDqDCKJS1Cpk7OskqJckxZljpVdOV4/4t3U+I4qx1YWyU9YeEM6kdWF0rXyhNUYzI7S1VSpmYBF3HAE67nN+ULU1CkgkFnJJs9/2Ia18h0lQLFIt4F4EpCmoBKrLFlNv4KL6/p3xok5TXzD1EhY82p7rpuUJdIU767rRX9pNoxSSul+L9KFLZiQhMtxq+Vy5tFnnyEqISTcaBw53OzaRyLbbbpM3PIkSyEhTKmLYqJSb5AkMkW1uWi3GTnbxI3vyrL3V4iKimp5qU5UrSSE65dBl9EeaQ2MUDZzbxZRKpZyM4ScsuYCykBRYBQ0UBu0MXylhTxCg1Wd/cZ4Nosq0PUrW+LDstjHQTXL5VWIHoPMQgUi8Syo7m5SGEkyBtqZ0TamlzIEway3VbeCwV7D4Qhmz0lRS9wAS2lw5HhDrZ6sFRTCWT1gMhBPgCe4u3nCapwCZJnpUpSCm2cgAlWrgJOg0D84OtoGQAwEDos6JKk+JBXq7Eu7BOdYFnWpm8k/iMagZSVdIsqIUSXzDe9w3q8IyClfpAIPUGKmw83zC0l1Nxghcv5RRCgBmvca9/B3gNKmV4j1xKagLBUEkPNBIPcnu3QFgErUIVmLzWHcLxCqKpC0OFEpc/VWj3HyhFh6euItWIrT8UQrL2kqFgNFIBA82PnFcopfWEU8SOm1+UtwO6kxrPHVhalJeGswdWAxJhOh1GC94RTVsxcxKSskE3FmbygsYbNMz5MLbeU9+oc23CIsIpvlQTolz7oPrsYCFhKFElIdgiY13A0SXffD7AG6yX8GK8w6cBJWMaxBaZ9OlaF5gtKlJCcykgLe+UXZIZ3jjNck5isiy1rY8WV1vxCPoDEapSiFAHNusXtd/3wjgeMoUifMQpxlmTGHNWo52hziaG9RXmEnRm8FQenlq3CZLc81Wjs9LHFsFlFVRKADnpEW+sI7fTSbwo4z5SMuFfaxiBcmNBEMplN+/OIFSIU88alfcZ7LTzLWpW4BD8LzEAeTmCsXxIrJOgHqECYFThWZB+eqWN+gU59nnEW0FHlIA39rXQqUn3eUOsY6o3E943cRNLLkHike33xkQSZ4UQE3ypY20ZoyPXqLNueJaFXWo0oaZyVKslNyfZziOcHDAAFaipjp2VWDeHlBpQSAkBgL/AO48TEMpPXQN+ZvS0CYTBzyDwP5l2T22T7hteh6FAbQo/ABCqnkXEPqgvISiz5Uk/wAvvgSTSwNxMnq/6luGwWqeJks5C1ix4e2K0nGl6+xP5YuiqfqnkfVFMk0dhaBKQADuEVHqEiaTj80OxI5MH9EaVjU07yebe6JRQxMiggnr6HaWdEQNGKzRoSOTXikbe0LTZUzQzswUToSkjrd3ajpCaAcIqnwn02VFKCHSZi3A1NkelnEH8PvZrwIBxCpVpMr+wdM02YtgVS2CbAgFy5D2PZi7qxqcPnfyI/LCD4M8PJNVYgJUlLcCCu3OLRWYWXjuIP8AjkGS4egNAhlDmXLClFyruAbc1o9Lp4Owqj+QRy9pidVLCRyeYw0WgdoHhEtpoPBz5JLRFj4LkkFwU6cOlv4M8MaaVlU7aBX4THrHJWbpb6Sw/Eusfr5w7wNtQR+cXZTDqgj4lew6hGTMHcqIU44GxHczeRjUH0cnq2jcRbPCHl5fEkuLzjmLf8mI26pE6pm/YT+aFknauSJiVErYKzHqa3du1FCXOc8I3LqIIqr6XdRIMise+50tG3FMDfpWYD/L5P8AO/hghG3tGN837v8AujmXSvHkpeI2VrY23E7pADQJnVT8IlEzfK/dj80QYbiFLOSspUtpacynQ1u6945aUtFn2Zm5JVQXUHQgOlioEr3AmI2VJrwJyApvRMsM/aqhQzqml/oyv1jwjbrDxvnfc/3RUsUxMApBn1GnzUSx65kBf4onfPq/syv6kN8XhmPZWGZe8V5OdcthVWl/Rt9h43TufQ/3RWfhC2np6xFOmnC3lTc6s6MlmAYXc6Qk/wAVT/8ARV/Yl/1IjnV2YWnVKu4pQB5hZg+nh9FZ2o/mA2ZlzjTGPvg62np6MVPxrO86aFpyozW6xL3t2hFtG2mHzdFLF98oxy744tx1578kluG+C5OKhBczqjl0Uv2riGXgVspYDvJ4uY6sAT2naqQywgJBNu7x4wjXtnSf6v3f6wr2W2gSsiXnmLUcysy0hLBtLKMUmbNueZ398ZVavqKuo7TQKgbuDOjJ22pAX+VP/G3tgWs2zpl5/wDMGZIT2P4io6HvYRz5VUf2YgXP74MpBrGlAnj1Ie5JnRKHa2lSkgmZq4aXu84yObfGb8Y3HHHVjsiR5tdtxiUh9BBcgBtB5CMjIFY9oUvmNKVrWHkIb06R9FP2RGRkL3Y7hSgRpIkp+in7KfdB8tYSlRCU2ST2QxbjGRkEUEloLkAaMBViahuT9hJ9YiI4sv8Ag+wn3RkZGvqA5REL/M8TMZmfw/YT7oS4xi8xctaDlZQLshIPmBGoyGFaiKrGOpy9VWoEhzrxMW/YPa2eFiQShctiRnQlRTvYKN2jcZBVigr3lCEgjUu0zGFpLgIH1BHqmnCaklSEAhtEARkZGR4qiqmwJpOGuxfuYuxCQngPIRVsRQATYeUZGQlxydx7cIpIvGRkZDgeIqPmf//Z"/>
          <p:cNvSpPr>
            <a:spLocks noChangeAspect="1" noChangeArrowheads="1"/>
          </p:cNvSpPr>
          <p:nvPr/>
        </p:nvSpPr>
        <p:spPr bwMode="auto">
          <a:xfrm>
            <a:off x="63500" y="-419100"/>
            <a:ext cx="1171575" cy="876300"/>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6148" name="Picture 4" descr="http://www.lasprofecias.com/topic_images/20086272126223.jpg"/>
          <p:cNvPicPr>
            <a:picLocks noChangeAspect="1" noChangeArrowheads="1"/>
          </p:cNvPicPr>
          <p:nvPr/>
        </p:nvPicPr>
        <p:blipFill>
          <a:blip r:embed="rId2" cstate="print"/>
          <a:srcRect/>
          <a:stretch>
            <a:fillRect/>
          </a:stretch>
        </p:blipFill>
        <p:spPr bwMode="auto">
          <a:xfrm>
            <a:off x="1547664" y="5229200"/>
            <a:ext cx="2088232" cy="1628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
                                        <p:tgtEl>
                                          <p:spTgt spid="3">
                                            <p:txEl>
                                              <p:pRg st="0" end="0"/>
                                            </p:txEl>
                                          </p:spTgt>
                                        </p:tgtEl>
                                      </p:cBhvr>
                                    </p:animEffect>
                                    <p:anim calcmode="lin" valueType="num">
                                      <p:cBhvr>
                                        <p:cTn id="8"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100"/>
                                        <p:tgtEl>
                                          <p:spTgt spid="3">
                                            <p:txEl>
                                              <p:pRg st="1" end="1"/>
                                            </p:txEl>
                                          </p:spTgt>
                                        </p:tgtEl>
                                      </p:cBhvr>
                                    </p:animEffect>
                                    <p:anim calcmode="lin" valueType="num">
                                      <p:cBhvr>
                                        <p:cTn id="17"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
                                        <p:tgtEl>
                                          <p:spTgt spid="3">
                                            <p:txEl>
                                              <p:pRg st="2" end="2"/>
                                            </p:txEl>
                                          </p:spTgt>
                                        </p:tgtEl>
                                      </p:cBhvr>
                                    </p:animEffect>
                                    <p:anim calcmode="lin" valueType="num">
                                      <p:cBhvr>
                                        <p:cTn id="26"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fade">
                                      <p:cBhvr>
                                        <p:cTn id="34" dur="100"/>
                                        <p:tgtEl>
                                          <p:spTgt spid="3">
                                            <p:txEl>
                                              <p:pRg st="3" end="3"/>
                                            </p:txEl>
                                          </p:spTgt>
                                        </p:tgtEl>
                                      </p:cBhvr>
                                    </p:animEffect>
                                    <p:anim calcmode="lin" valueType="num">
                                      <p:cBhvr>
                                        <p:cTn id="35"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3" presetClass="entr" presetSubtype="0" fill="hold" nodeType="clickEffect">
                                  <p:stCondLst>
                                    <p:cond delay="0"/>
                                  </p:stCondLst>
                                  <p:childTnLst>
                                    <p:set>
                                      <p:cBhvr>
                                        <p:cTn id="42" dur="1" fill="hold">
                                          <p:stCondLst>
                                            <p:cond delay="0"/>
                                          </p:stCondLst>
                                        </p:cTn>
                                        <p:tgtEl>
                                          <p:spTgt spid="6148"/>
                                        </p:tgtEl>
                                        <p:attrNameLst>
                                          <p:attrName>style.visibility</p:attrName>
                                        </p:attrNameLst>
                                      </p:cBhvr>
                                      <p:to>
                                        <p:strVal val="visible"/>
                                      </p:to>
                                    </p:set>
                                    <p:animEffect transition="in" filter="fade">
                                      <p:cBhvr>
                                        <p:cTn id="43" dur="100"/>
                                        <p:tgtEl>
                                          <p:spTgt spid="6148"/>
                                        </p:tgtEl>
                                      </p:cBhvr>
                                    </p:animEffect>
                                    <p:anim calcmode="lin" valueType="num">
                                      <p:cBhvr>
                                        <p:cTn id="44" dur="400" fill="hold"/>
                                        <p:tgtEl>
                                          <p:spTgt spid="6148"/>
                                        </p:tgtEl>
                                        <p:attrNameLst>
                                          <p:attrName>ppt_x</p:attrName>
                                        </p:attrNameLst>
                                      </p:cBhvr>
                                      <p:tavLst>
                                        <p:tav tm="0">
                                          <p:val>
                                            <p:strVal val="#ppt_x"/>
                                          </p:val>
                                        </p:tav>
                                        <p:tav tm="100000">
                                          <p:val>
                                            <p:strVal val="#ppt_x"/>
                                          </p:val>
                                        </p:tav>
                                      </p:tavLst>
                                    </p:anim>
                                    <p:anim calcmode="lin" valueType="num">
                                      <p:cBhvr>
                                        <p:cTn id="45" dur="400" fill="hold"/>
                                        <p:tgtEl>
                                          <p:spTgt spid="6148"/>
                                        </p:tgtEl>
                                        <p:attrNameLst>
                                          <p:attrName>ppt_y</p:attrName>
                                        </p:attrNameLst>
                                      </p:cBhvr>
                                      <p:tavLst>
                                        <p:tav tm="0">
                                          <p:val>
                                            <p:strVal val="#ppt_y+0.31"/>
                                          </p:val>
                                        </p:tav>
                                        <p:tav tm="100000">
                                          <p:val>
                                            <p:strVal val="#ppt_y+0.31"/>
                                          </p:val>
                                        </p:tav>
                                      </p:tavLst>
                                    </p:anim>
                                    <p:anim calcmode="lin" valueType="num">
                                      <p:cBhvr>
                                        <p:cTn id="46" dur="600" decel="50000" fill="hold">
                                          <p:stCondLst>
                                            <p:cond delay="400"/>
                                          </p:stCondLst>
                                        </p:cTn>
                                        <p:tgtEl>
                                          <p:spTgt spid="614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7" dur="600" decel="50000" fill="hold">
                                          <p:stCondLst>
                                            <p:cond delay="400"/>
                                          </p:stCondLst>
                                        </p:cTn>
                                        <p:tgtEl>
                                          <p:spTgt spid="614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4" presetClass="entr" presetSubtype="0" fill="hold" grpId="0" nodeType="clickEffect">
                                  <p:stCondLst>
                                    <p:cond delay="0"/>
                                  </p:stCondLst>
                                  <p:childTnLst>
                                    <p:set>
                                      <p:cBhvr>
                                        <p:cTn id="51" dur="1" fill="hold">
                                          <p:stCondLst>
                                            <p:cond delay="0"/>
                                          </p:stCondLst>
                                        </p:cTn>
                                        <p:tgtEl>
                                          <p:spTgt spid="4">
                                            <p:txEl>
                                              <p:pRg st="0" end="0"/>
                                            </p:txEl>
                                          </p:spTgt>
                                        </p:tgtEl>
                                        <p:attrNameLst>
                                          <p:attrName>style.visibility</p:attrName>
                                        </p:attrNameLst>
                                      </p:cBhvr>
                                      <p:to>
                                        <p:strVal val="visible"/>
                                      </p:to>
                                    </p:set>
                                    <p:anim to="" calcmode="lin" valueType="num">
                                      <p:cBhvr>
                                        <p:cTn id="52" dur="1" fill="hold"/>
                                        <p:tgtEl>
                                          <p:spTgt spid="4">
                                            <p:txEl>
                                              <p:pRg st="0" end="0"/>
                                            </p:txEl>
                                          </p:spTgt>
                                        </p:tgtEl>
                                        <p:attrNameLst>
                                          <p:attrName/>
                                        </p:attrNameLst>
                                      </p:cBhvr>
                                    </p:anim>
                                  </p:childTnLst>
                                </p:cTn>
                              </p:par>
                            </p:childTnLst>
                          </p:cTn>
                        </p:par>
                      </p:childTnLst>
                    </p:cTn>
                  </p:par>
                  <p:par>
                    <p:cTn id="53" fill="hold">
                      <p:stCondLst>
                        <p:cond delay="indefinite"/>
                      </p:stCondLst>
                      <p:childTnLst>
                        <p:par>
                          <p:cTn id="54" fill="hold">
                            <p:stCondLst>
                              <p:cond delay="0"/>
                            </p:stCondLst>
                            <p:childTnLst>
                              <p:par>
                                <p:cTn id="55" presetID="24" presetClass="entr" presetSubtype="0" fill="hold" grpId="0" nodeType="clickEffect">
                                  <p:stCondLst>
                                    <p:cond delay="0"/>
                                  </p:stCondLst>
                                  <p:childTnLst>
                                    <p:set>
                                      <p:cBhvr>
                                        <p:cTn id="56" dur="1" fill="hold">
                                          <p:stCondLst>
                                            <p:cond delay="0"/>
                                          </p:stCondLst>
                                        </p:cTn>
                                        <p:tgtEl>
                                          <p:spTgt spid="4">
                                            <p:txEl>
                                              <p:pRg st="1" end="1"/>
                                            </p:txEl>
                                          </p:spTgt>
                                        </p:tgtEl>
                                        <p:attrNameLst>
                                          <p:attrName>style.visibility</p:attrName>
                                        </p:attrNameLst>
                                      </p:cBhvr>
                                      <p:to>
                                        <p:strVal val="visible"/>
                                      </p:to>
                                    </p:set>
                                    <p:anim to="" calcmode="lin" valueType="num">
                                      <p:cBhvr>
                                        <p:cTn id="57" dur="1" fill="hold"/>
                                        <p:tgtEl>
                                          <p:spTgt spid="4">
                                            <p:txEl>
                                              <p:pRg st="1" end="1"/>
                                            </p:txEl>
                                          </p:spTgt>
                                        </p:tgtEl>
                                        <p:attrNameLst>
                                          <p:attrName/>
                                        </p:attrNameLst>
                                      </p:cBhvr>
                                    </p:anim>
                                  </p:childTnLst>
                                </p:cTn>
                              </p:par>
                            </p:childTnLst>
                          </p:cTn>
                        </p:par>
                      </p:childTnLst>
                    </p:cTn>
                  </p:par>
                  <p:par>
                    <p:cTn id="58" fill="hold">
                      <p:stCondLst>
                        <p:cond delay="indefinite"/>
                      </p:stCondLst>
                      <p:childTnLst>
                        <p:par>
                          <p:cTn id="59" fill="hold">
                            <p:stCondLst>
                              <p:cond delay="0"/>
                            </p:stCondLst>
                            <p:childTnLst>
                              <p:par>
                                <p:cTn id="60" presetID="24" presetClass="entr" presetSubtype="0" fill="hold" grpId="0" nodeType="clickEffect">
                                  <p:stCondLst>
                                    <p:cond delay="0"/>
                                  </p:stCondLst>
                                  <p:childTnLst>
                                    <p:set>
                                      <p:cBhvr>
                                        <p:cTn id="61" dur="1" fill="hold">
                                          <p:stCondLst>
                                            <p:cond delay="0"/>
                                          </p:stCondLst>
                                        </p:cTn>
                                        <p:tgtEl>
                                          <p:spTgt spid="4">
                                            <p:txEl>
                                              <p:pRg st="2" end="2"/>
                                            </p:txEl>
                                          </p:spTgt>
                                        </p:tgtEl>
                                        <p:attrNameLst>
                                          <p:attrName>style.visibility</p:attrName>
                                        </p:attrNameLst>
                                      </p:cBhvr>
                                      <p:to>
                                        <p:strVal val="visible"/>
                                      </p:to>
                                    </p:set>
                                    <p:anim to="" calcmode="lin" valueType="num">
                                      <p:cBhvr>
                                        <p:cTn id="62" dur="1" fill="hold"/>
                                        <p:tgtEl>
                                          <p:spTgt spid="4">
                                            <p:txEl>
                                              <p:pRg st="2" end="2"/>
                                            </p:txEl>
                                          </p:spTgt>
                                        </p:tgtEl>
                                        <p:attrNameLst>
                                          <p:attrName/>
                                        </p:attrNameLst>
                                      </p:cBhvr>
                                    </p:anim>
                                  </p:childTnLst>
                                </p:cTn>
                              </p:par>
                            </p:childTnLst>
                          </p:cTn>
                        </p:par>
                      </p:childTnLst>
                    </p:cTn>
                  </p:par>
                  <p:par>
                    <p:cTn id="63" fill="hold">
                      <p:stCondLst>
                        <p:cond delay="indefinite"/>
                      </p:stCondLst>
                      <p:childTnLst>
                        <p:par>
                          <p:cTn id="64" fill="hold">
                            <p:stCondLst>
                              <p:cond delay="0"/>
                            </p:stCondLst>
                            <p:childTnLst>
                              <p:par>
                                <p:cTn id="65" presetID="24" presetClass="entr" presetSubtype="0" fill="hold" grpId="0" nodeType="clickEffect">
                                  <p:stCondLst>
                                    <p:cond delay="0"/>
                                  </p:stCondLst>
                                  <p:childTnLst>
                                    <p:set>
                                      <p:cBhvr>
                                        <p:cTn id="66" dur="1" fill="hold">
                                          <p:stCondLst>
                                            <p:cond delay="0"/>
                                          </p:stCondLst>
                                        </p:cTn>
                                        <p:tgtEl>
                                          <p:spTgt spid="4">
                                            <p:txEl>
                                              <p:pRg st="3" end="3"/>
                                            </p:txEl>
                                          </p:spTgt>
                                        </p:tgtEl>
                                        <p:attrNameLst>
                                          <p:attrName>style.visibility</p:attrName>
                                        </p:attrNameLst>
                                      </p:cBhvr>
                                      <p:to>
                                        <p:strVal val="visible"/>
                                      </p:to>
                                    </p:set>
                                    <p:anim to="" calcmode="lin" valueType="num">
                                      <p:cBhvr>
                                        <p:cTn id="67" dur="1" fill="hold"/>
                                        <p:tgtEl>
                                          <p:spTgt spid="4">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a:xfrm>
            <a:off x="539552" y="260648"/>
            <a:ext cx="8280920" cy="1224136"/>
          </a:xfrm>
          <a:solidFill>
            <a:srgbClr val="FFC000"/>
          </a:solidFill>
        </p:spPr>
        <p:txBody>
          <a:bodyPr>
            <a:noAutofit/>
          </a:bodyPr>
          <a:lstStyle/>
          <a:p>
            <a:pPr algn="ctr"/>
            <a:r>
              <a:rPr lang="es-CO" sz="2400" i="1" dirty="0" smtClean="0"/>
              <a:t/>
            </a:r>
            <a:br>
              <a:rPr lang="es-CO" sz="2400" i="1" dirty="0" smtClean="0"/>
            </a:br>
            <a:r>
              <a:rPr lang="es-CO" sz="2400" i="1" dirty="0" smtClean="0"/>
              <a:t/>
            </a:r>
            <a:br>
              <a:rPr lang="es-CO" sz="2400" i="1" dirty="0" smtClean="0"/>
            </a:br>
            <a:r>
              <a:rPr lang="es-CO" sz="2400" i="1" dirty="0" smtClean="0"/>
              <a:t/>
            </a:r>
            <a:br>
              <a:rPr lang="es-CO" sz="2400" i="1" dirty="0" smtClean="0"/>
            </a:br>
            <a:r>
              <a:rPr lang="es-CO" sz="2400" i="1" dirty="0" smtClean="0"/>
              <a:t/>
            </a:r>
            <a:br>
              <a:rPr lang="es-CO" sz="2400" i="1" dirty="0" smtClean="0"/>
            </a:br>
            <a:r>
              <a:rPr lang="es-CO" sz="2400" i="1" dirty="0" smtClean="0"/>
              <a:t/>
            </a:r>
            <a:br>
              <a:rPr lang="es-CO" sz="2400" i="1" dirty="0" smtClean="0"/>
            </a:br>
            <a:r>
              <a:rPr lang="es-CO" sz="2400" i="1" dirty="0" smtClean="0"/>
              <a:t/>
            </a:r>
            <a:br>
              <a:rPr lang="es-CO" sz="2400" i="1" dirty="0" smtClean="0"/>
            </a:br>
            <a:r>
              <a:rPr lang="es-CO" sz="2400" i="1" dirty="0" smtClean="0"/>
              <a:t/>
            </a:r>
            <a:br>
              <a:rPr lang="es-CO" sz="2400" i="1" dirty="0" smtClean="0"/>
            </a:br>
            <a:r>
              <a:rPr lang="es-CO" sz="2400" i="1" dirty="0" smtClean="0"/>
              <a:t/>
            </a:r>
            <a:br>
              <a:rPr lang="es-CO" sz="2400" i="1" dirty="0" smtClean="0"/>
            </a:br>
            <a:r>
              <a:rPr lang="es-CO" sz="2400" i="1" dirty="0" smtClean="0"/>
              <a:t/>
            </a:r>
            <a:br>
              <a:rPr lang="es-CO" sz="2400" i="1" dirty="0" smtClean="0"/>
            </a:br>
            <a:r>
              <a:rPr lang="es-CO" sz="2400" i="1" dirty="0" smtClean="0"/>
              <a:t/>
            </a:r>
            <a:br>
              <a:rPr lang="es-CO" sz="2400" i="1" dirty="0" smtClean="0"/>
            </a:br>
            <a:r>
              <a:rPr lang="es-CO" sz="2400" i="1" dirty="0" smtClean="0"/>
              <a:t/>
            </a:r>
            <a:br>
              <a:rPr lang="es-CO" sz="2400" i="1" dirty="0" smtClean="0"/>
            </a:br>
            <a:r>
              <a:rPr lang="es-CO" sz="2400" i="1" dirty="0" smtClean="0"/>
              <a:t/>
            </a:r>
            <a:br>
              <a:rPr lang="es-CO" sz="2400" i="1" dirty="0" smtClean="0"/>
            </a:br>
            <a:r>
              <a:rPr lang="es-CO" sz="2400" i="1" dirty="0" smtClean="0"/>
              <a:t/>
            </a:r>
            <a:br>
              <a:rPr lang="es-CO" sz="2400" i="1" dirty="0" smtClean="0"/>
            </a:br>
            <a:r>
              <a:rPr lang="es-CO" sz="2400" i="1" dirty="0" smtClean="0"/>
              <a:t/>
            </a:r>
            <a:br>
              <a:rPr lang="es-CO" sz="2400" i="1" dirty="0" smtClean="0"/>
            </a:br>
            <a:r>
              <a:rPr lang="es-CO" sz="2400" i="1" dirty="0" smtClean="0"/>
              <a:t/>
            </a:r>
            <a:br>
              <a:rPr lang="es-CO" sz="2400" i="1" dirty="0" smtClean="0"/>
            </a:br>
            <a:r>
              <a:rPr lang="es-CO" sz="2400" i="1" dirty="0" smtClean="0"/>
              <a:t/>
            </a:r>
            <a:br>
              <a:rPr lang="es-CO" sz="2400" i="1" dirty="0" smtClean="0"/>
            </a:br>
            <a:r>
              <a:rPr lang="es-CO" sz="2400" i="1" dirty="0" smtClean="0"/>
              <a:t/>
            </a:r>
            <a:br>
              <a:rPr lang="es-CO" sz="2400" i="1" dirty="0" smtClean="0"/>
            </a:br>
            <a:r>
              <a:rPr lang="es-CO" sz="2400" i="1" dirty="0" smtClean="0"/>
              <a:t/>
            </a:r>
            <a:br>
              <a:rPr lang="es-CO" sz="2400" i="1" dirty="0" smtClean="0"/>
            </a:br>
            <a:r>
              <a:rPr lang="es-CO" sz="2400" i="1" dirty="0" smtClean="0"/>
              <a:t/>
            </a:r>
            <a:br>
              <a:rPr lang="es-CO" sz="2400" i="1" dirty="0" smtClean="0"/>
            </a:br>
            <a:r>
              <a:rPr lang="es-CO" sz="2400" i="1" dirty="0" smtClean="0"/>
              <a:t/>
            </a:r>
            <a:br>
              <a:rPr lang="es-CO" sz="2400" i="1" dirty="0" smtClean="0"/>
            </a:br>
            <a:r>
              <a:rPr lang="es-CO" sz="2400" i="1" dirty="0" smtClean="0"/>
              <a:t/>
            </a:r>
            <a:br>
              <a:rPr lang="es-CO" sz="2400" i="1" dirty="0" smtClean="0"/>
            </a:br>
            <a:r>
              <a:rPr lang="es-CO" sz="2400" i="1" dirty="0" smtClean="0"/>
              <a:t/>
            </a:r>
            <a:br>
              <a:rPr lang="es-CO" sz="2400" i="1" dirty="0" smtClean="0"/>
            </a:br>
            <a:r>
              <a:rPr lang="es-CO" sz="2400" i="1" dirty="0" smtClean="0"/>
              <a:t/>
            </a:r>
            <a:br>
              <a:rPr lang="es-CO" sz="2400" i="1" dirty="0" smtClean="0"/>
            </a:br>
            <a:r>
              <a:rPr lang="es-CO" sz="2400" i="1" dirty="0" smtClean="0"/>
              <a:t/>
            </a:r>
            <a:br>
              <a:rPr lang="es-CO" sz="2400" i="1" dirty="0" smtClean="0"/>
            </a:br>
            <a:r>
              <a:rPr lang="es-CO" sz="2400" i="1" dirty="0" smtClean="0"/>
              <a:t/>
            </a:r>
            <a:br>
              <a:rPr lang="es-CO" sz="2400" i="1" dirty="0" smtClean="0"/>
            </a:br>
            <a:r>
              <a:rPr lang="es-CO" sz="2400" i="1" dirty="0" smtClean="0"/>
              <a:t/>
            </a:r>
            <a:br>
              <a:rPr lang="es-CO" sz="2400" i="1" dirty="0" smtClean="0"/>
            </a:br>
            <a:r>
              <a:rPr lang="es-CO" sz="2800" i="1" dirty="0" smtClean="0"/>
              <a:t>A la misma hora del sacrificio en el Templo, 3 pm, sucede lo siguiente:</a:t>
            </a:r>
            <a:br>
              <a:rPr lang="es-CO" sz="2800" i="1" dirty="0" smtClean="0"/>
            </a:br>
            <a:endParaRPr lang="es-CO" sz="2800" i="1" dirty="0"/>
          </a:p>
        </p:txBody>
      </p:sp>
      <p:sp>
        <p:nvSpPr>
          <p:cNvPr id="9" name="8 Marcador de contenido"/>
          <p:cNvSpPr>
            <a:spLocks noGrp="1"/>
          </p:cNvSpPr>
          <p:nvPr>
            <p:ph idx="1"/>
          </p:nvPr>
        </p:nvSpPr>
        <p:spPr>
          <a:xfrm>
            <a:off x="467544" y="1700807"/>
            <a:ext cx="8424936" cy="1152129"/>
          </a:xfrm>
        </p:spPr>
        <p:txBody>
          <a:bodyPr numCol="2">
            <a:normAutofit fontScale="25000" lnSpcReduction="20000"/>
          </a:bodyPr>
          <a:lstStyle/>
          <a:p>
            <a:pPr>
              <a:lnSpc>
                <a:spcPct val="110000"/>
              </a:lnSpc>
              <a:buNone/>
            </a:pPr>
            <a:endParaRPr lang="es-CO" sz="2000" b="1" i="1" dirty="0" smtClean="0"/>
          </a:p>
          <a:p>
            <a:pPr>
              <a:lnSpc>
                <a:spcPct val="110000"/>
              </a:lnSpc>
              <a:buNone/>
            </a:pPr>
            <a:r>
              <a:rPr lang="es-CO" sz="7400" i="1" dirty="0" smtClean="0"/>
              <a:t>      Jesús expiró en la cruz.</a:t>
            </a:r>
          </a:p>
          <a:p>
            <a:pPr>
              <a:lnSpc>
                <a:spcPct val="110000"/>
              </a:lnSpc>
              <a:buNone/>
            </a:pPr>
            <a:r>
              <a:rPr lang="es-CO" sz="7400" i="1" dirty="0" smtClean="0"/>
              <a:t>      La tierra tiembla</a:t>
            </a:r>
          </a:p>
          <a:p>
            <a:pPr>
              <a:lnSpc>
                <a:spcPct val="110000"/>
              </a:lnSpc>
            </a:pPr>
            <a:endParaRPr lang="es-CO" sz="2200" i="1" dirty="0" smtClean="0"/>
          </a:p>
          <a:p>
            <a:pPr>
              <a:lnSpc>
                <a:spcPct val="110000"/>
              </a:lnSpc>
              <a:buNone/>
            </a:pPr>
            <a:r>
              <a:rPr lang="es-CO" sz="2200" i="1" dirty="0" smtClean="0"/>
              <a:t>                    </a:t>
            </a:r>
            <a:r>
              <a:rPr lang="es-CO" sz="7200" i="1" dirty="0" smtClean="0"/>
              <a:t>E</a:t>
            </a:r>
            <a:r>
              <a:rPr lang="es-CO" sz="2800" i="1" dirty="0" smtClean="0"/>
              <a:t> </a:t>
            </a:r>
            <a:r>
              <a:rPr lang="es-CO" sz="7200" i="1" dirty="0" smtClean="0"/>
              <a:t>l velo del templo se rasgó</a:t>
            </a:r>
          </a:p>
          <a:p>
            <a:pPr>
              <a:lnSpc>
                <a:spcPct val="110000"/>
              </a:lnSpc>
              <a:buNone/>
            </a:pPr>
            <a:r>
              <a:rPr lang="es-CO" sz="7200" i="1" dirty="0" smtClean="0"/>
              <a:t>       El sacerdote deja caer el cuchillo, </a:t>
            </a:r>
          </a:p>
          <a:p>
            <a:pPr>
              <a:lnSpc>
                <a:spcPct val="110000"/>
              </a:lnSpc>
              <a:buNone/>
            </a:pPr>
            <a:r>
              <a:rPr lang="es-CO" sz="7200" i="1" dirty="0" smtClean="0"/>
              <a:t>       Y el cordero inexplicablemente se</a:t>
            </a:r>
            <a:r>
              <a:rPr lang="es-CO" sz="7200" dirty="0" smtClean="0"/>
              <a:t> suelta</a:t>
            </a:r>
            <a:endParaRPr lang="es-CO" sz="7200" i="1" dirty="0" smtClean="0"/>
          </a:p>
        </p:txBody>
      </p:sp>
      <p:pic>
        <p:nvPicPr>
          <p:cNvPr id="31748" name="Picture 4" descr="http://t3.gstatic.com/images?q=tbn:ANd9GcTpbg2g-M0-6c52NexU0zPt0VGz4bk2e5trqomJil9awrSR0fKU"/>
          <p:cNvPicPr>
            <a:picLocks noChangeAspect="1" noChangeArrowheads="1"/>
          </p:cNvPicPr>
          <p:nvPr/>
        </p:nvPicPr>
        <p:blipFill>
          <a:blip r:embed="rId2" cstate="print"/>
          <a:srcRect/>
          <a:stretch>
            <a:fillRect/>
          </a:stretch>
        </p:blipFill>
        <p:spPr bwMode="auto">
          <a:xfrm>
            <a:off x="323528" y="2780928"/>
            <a:ext cx="8496944" cy="374441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 to="" calcmode="lin" valueType="num">
                                      <p:cBhvr>
                                        <p:cTn id="7" dur="1" fill="hold"/>
                                        <p:tgtEl>
                                          <p:spTgt spid="9">
                                            <p:txEl>
                                              <p:pRg st="1" end="1"/>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 to="" calcmode="lin" valueType="num">
                                      <p:cBhvr>
                                        <p:cTn id="12" dur="1" fill="hold"/>
                                        <p:tgtEl>
                                          <p:spTgt spid="9">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 to="" calcmode="lin" valueType="num">
                                      <p:cBhvr>
                                        <p:cTn id="17" dur="1" fill="hold"/>
                                        <p:tgtEl>
                                          <p:spTgt spid="9">
                                            <p:txEl>
                                              <p:pRg st="4" end="4"/>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9">
                                            <p:txEl>
                                              <p:pRg st="5" end="5"/>
                                            </p:txEl>
                                          </p:spTgt>
                                        </p:tgtEl>
                                        <p:attrNameLst>
                                          <p:attrName>style.visibility</p:attrName>
                                        </p:attrNameLst>
                                      </p:cBhvr>
                                      <p:to>
                                        <p:strVal val="visible"/>
                                      </p:to>
                                    </p:set>
                                    <p:anim to="" calcmode="lin" valueType="num">
                                      <p:cBhvr>
                                        <p:cTn id="22" dur="1" fill="hold"/>
                                        <p:tgtEl>
                                          <p:spTgt spid="9">
                                            <p:txEl>
                                              <p:pRg st="5" end="5"/>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9">
                                            <p:txEl>
                                              <p:pRg st="6" end="6"/>
                                            </p:txEl>
                                          </p:spTgt>
                                        </p:tgtEl>
                                        <p:attrNameLst>
                                          <p:attrName>style.visibility</p:attrName>
                                        </p:attrNameLst>
                                      </p:cBhvr>
                                      <p:to>
                                        <p:strVal val="visible"/>
                                      </p:to>
                                    </p:set>
                                    <p:anim to="" calcmode="lin" valueType="num">
                                      <p:cBhvr>
                                        <p:cTn id="27" dur="1" fill="hold"/>
                                        <p:tgtEl>
                                          <p:spTgt spid="9">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contenido"/>
          <p:cNvSpPr>
            <a:spLocks noGrp="1"/>
          </p:cNvSpPr>
          <p:nvPr>
            <p:ph sz="half" idx="2"/>
          </p:nvPr>
        </p:nvSpPr>
        <p:spPr>
          <a:xfrm>
            <a:off x="467544" y="332656"/>
            <a:ext cx="5256584" cy="6120680"/>
          </a:xfrm>
        </p:spPr>
        <p:txBody>
          <a:bodyPr>
            <a:normAutofit fontScale="92500"/>
          </a:bodyPr>
          <a:lstStyle/>
          <a:p>
            <a:pPr algn="ctr"/>
            <a:r>
              <a:rPr lang="es-CO" dirty="0" smtClean="0"/>
              <a:t> </a:t>
            </a:r>
            <a:r>
              <a:rPr lang="es-CO" b="1" u="sng" dirty="0" smtClean="0"/>
              <a:t>Días de fiesta. </a:t>
            </a:r>
          </a:p>
          <a:p>
            <a:pPr algn="ctr"/>
            <a:r>
              <a:rPr lang="es-CO" dirty="0" smtClean="0"/>
              <a:t>Las ordenanzas ceremoniales incluían órdenes para la observancia de diversos días de fiesta: </a:t>
            </a:r>
          </a:p>
          <a:p>
            <a:pPr algn="ctr"/>
            <a:r>
              <a:rPr lang="es-CO" dirty="0" smtClean="0"/>
              <a:t>la </a:t>
            </a:r>
            <a:r>
              <a:rPr lang="es-CO" u="sng" dirty="0" smtClean="0">
                <a:solidFill>
                  <a:srgbClr val="0070C0"/>
                </a:solidFill>
              </a:rPr>
              <a:t>pascua,</a:t>
            </a:r>
          </a:p>
          <a:p>
            <a:pPr algn="ctr"/>
            <a:r>
              <a:rPr lang="es-CO" dirty="0" smtClean="0"/>
              <a:t> la fiesta de los </a:t>
            </a:r>
            <a:r>
              <a:rPr lang="es-CO" u="sng" dirty="0" smtClean="0">
                <a:solidFill>
                  <a:srgbClr val="0070C0"/>
                </a:solidFill>
              </a:rPr>
              <a:t>panes sin levadura</a:t>
            </a:r>
            <a:r>
              <a:rPr lang="es-CO" dirty="0" smtClean="0"/>
              <a:t>, </a:t>
            </a:r>
          </a:p>
          <a:p>
            <a:pPr algn="ctr"/>
            <a:r>
              <a:rPr lang="es-CO" dirty="0" smtClean="0"/>
              <a:t>el </a:t>
            </a:r>
            <a:r>
              <a:rPr lang="es-CO" u="sng" dirty="0" smtClean="0">
                <a:solidFill>
                  <a:srgbClr val="0070C0"/>
                </a:solidFill>
              </a:rPr>
              <a:t>pentecostés,</a:t>
            </a:r>
          </a:p>
          <a:p>
            <a:pPr algn="ctr"/>
            <a:r>
              <a:rPr lang="es-CO" dirty="0" smtClean="0"/>
              <a:t> el día de la </a:t>
            </a:r>
            <a:r>
              <a:rPr lang="es-CO" u="sng" dirty="0" smtClean="0">
                <a:solidFill>
                  <a:srgbClr val="0070C0"/>
                </a:solidFill>
              </a:rPr>
              <a:t>expiación</a:t>
            </a:r>
            <a:r>
              <a:rPr lang="es-CO" dirty="0" smtClean="0"/>
              <a:t> </a:t>
            </a:r>
          </a:p>
          <a:p>
            <a:pPr algn="ctr"/>
            <a:r>
              <a:rPr lang="es-CO" dirty="0" smtClean="0"/>
              <a:t>y la fiesta de los </a:t>
            </a:r>
            <a:r>
              <a:rPr lang="es-CO" dirty="0" smtClean="0">
                <a:solidFill>
                  <a:srgbClr val="0070C0"/>
                </a:solidFill>
              </a:rPr>
              <a:t>tabernáculos</a:t>
            </a:r>
            <a:endParaRPr lang="es-CO" dirty="0" smtClean="0"/>
          </a:p>
          <a:p>
            <a:pPr algn="ctr"/>
            <a:endParaRPr lang="es-CO" dirty="0" smtClean="0">
              <a:solidFill>
                <a:srgbClr val="FF0000"/>
              </a:solidFill>
            </a:endParaRPr>
          </a:p>
          <a:p>
            <a:pPr algn="ctr"/>
            <a:r>
              <a:rPr lang="es-CO" dirty="0" smtClean="0">
                <a:solidFill>
                  <a:srgbClr val="FF0000"/>
                </a:solidFill>
              </a:rPr>
              <a:t>Todo esto está especificado en (Lev. 23 y 16:1-28). </a:t>
            </a:r>
          </a:p>
          <a:p>
            <a:endParaRPr lang="es-CO" dirty="0"/>
          </a:p>
        </p:txBody>
      </p:sp>
      <p:pic>
        <p:nvPicPr>
          <p:cNvPr id="5122" name="Picture 2" descr="http://t0.gstatic.com/images?q=tbn:ANd9GcQ3DX5LovgZsZgmDNGbFvgJU8H11FQIxSHJ85mVPfixNrm2yqxI"/>
          <p:cNvPicPr>
            <a:picLocks noChangeAspect="1" noChangeArrowheads="1"/>
          </p:cNvPicPr>
          <p:nvPr/>
        </p:nvPicPr>
        <p:blipFill>
          <a:blip r:embed="rId2" cstate="print"/>
          <a:srcRect/>
          <a:stretch>
            <a:fillRect/>
          </a:stretch>
        </p:blipFill>
        <p:spPr bwMode="auto">
          <a:xfrm>
            <a:off x="5724128" y="332656"/>
            <a:ext cx="1512167" cy="2228850"/>
          </a:xfrm>
          <a:prstGeom prst="rect">
            <a:avLst/>
          </a:prstGeom>
          <a:noFill/>
        </p:spPr>
      </p:pic>
      <p:pic>
        <p:nvPicPr>
          <p:cNvPr id="5124" name="Picture 4" descr="http://3.bp.blogspot.com/_GOXCnjC6two/SVpxJlooCjI/AAAAAAAAA1U/ZSf-7bkWmtQ/s320/stahlbrd.jpg"/>
          <p:cNvPicPr>
            <a:picLocks noChangeAspect="1" noChangeArrowheads="1"/>
          </p:cNvPicPr>
          <p:nvPr/>
        </p:nvPicPr>
        <p:blipFill>
          <a:blip r:embed="rId3" cstate="print"/>
          <a:srcRect/>
          <a:stretch>
            <a:fillRect/>
          </a:stretch>
        </p:blipFill>
        <p:spPr bwMode="auto">
          <a:xfrm>
            <a:off x="7380312" y="404664"/>
            <a:ext cx="1763688" cy="2160240"/>
          </a:xfrm>
          <a:prstGeom prst="rect">
            <a:avLst/>
          </a:prstGeom>
          <a:noFill/>
        </p:spPr>
      </p:pic>
      <p:pic>
        <p:nvPicPr>
          <p:cNvPr id="5126" name="Picture 6" descr="http://t2.gstatic.com/images?q=tbn:ANd9GcR4Gjw83ox6gDegp4RxQ2Mq9Ll4YvNyBk3j2Gh4Cqbu--XkwRI_Zw"/>
          <p:cNvPicPr>
            <a:picLocks noChangeAspect="1" noChangeArrowheads="1"/>
          </p:cNvPicPr>
          <p:nvPr/>
        </p:nvPicPr>
        <p:blipFill>
          <a:blip r:embed="rId4" cstate="print"/>
          <a:srcRect/>
          <a:stretch>
            <a:fillRect/>
          </a:stretch>
        </p:blipFill>
        <p:spPr bwMode="auto">
          <a:xfrm>
            <a:off x="6228184" y="2636912"/>
            <a:ext cx="2047875" cy="1728192"/>
          </a:xfrm>
          <a:prstGeom prst="rect">
            <a:avLst/>
          </a:prstGeom>
          <a:noFill/>
        </p:spPr>
      </p:pic>
      <p:pic>
        <p:nvPicPr>
          <p:cNvPr id="5128" name="Picture 8" descr="http://t3.gstatic.com/images?q=tbn:ANd9GcRpYPvJUZEwH8NXbSfQwaYZGk4B0FEZihG3RF1E6CwHanb2dx7EGA"/>
          <p:cNvPicPr>
            <a:picLocks noChangeAspect="1" noChangeArrowheads="1"/>
          </p:cNvPicPr>
          <p:nvPr/>
        </p:nvPicPr>
        <p:blipFill>
          <a:blip r:embed="rId5" cstate="print"/>
          <a:srcRect/>
          <a:stretch>
            <a:fillRect/>
          </a:stretch>
        </p:blipFill>
        <p:spPr bwMode="auto">
          <a:xfrm>
            <a:off x="5724128" y="4437112"/>
            <a:ext cx="1600200" cy="1944216"/>
          </a:xfrm>
          <a:prstGeom prst="rect">
            <a:avLst/>
          </a:prstGeom>
          <a:noFill/>
        </p:spPr>
      </p:pic>
      <p:pic>
        <p:nvPicPr>
          <p:cNvPr id="5130" name="Picture 10" descr="http://t2.gstatic.com/images?q=tbn:ANd9GcTAmEgdMWovKwXtkJ2bEufeWfpzm16_L26E1k2EOlSlnkoqW03Jqw"/>
          <p:cNvPicPr>
            <a:picLocks noChangeAspect="1" noChangeArrowheads="1"/>
          </p:cNvPicPr>
          <p:nvPr/>
        </p:nvPicPr>
        <p:blipFill>
          <a:blip r:embed="rId6" cstate="print"/>
          <a:srcRect/>
          <a:stretch>
            <a:fillRect/>
          </a:stretch>
        </p:blipFill>
        <p:spPr bwMode="auto">
          <a:xfrm>
            <a:off x="7419975" y="4437112"/>
            <a:ext cx="1724025" cy="194421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to="" calcmode="lin" valueType="num">
                                      <p:cBhvr>
                                        <p:cTn id="7" dur="1" fill="hold"/>
                                        <p:tgtEl>
                                          <p:spTgt spid="4">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 to="" calcmode="lin" valueType="num">
                                      <p:cBhvr>
                                        <p:cTn id="12" dur="1" fill="hold"/>
                                        <p:tgtEl>
                                          <p:spTgt spid="4">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 to="" calcmode="lin" valueType="num">
                                      <p:cBhvr>
                                        <p:cTn id="17" dur="1" fill="hold"/>
                                        <p:tgtEl>
                                          <p:spTgt spid="4">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5122"/>
                                        </p:tgtEl>
                                        <p:attrNameLst>
                                          <p:attrName>style.visibility</p:attrName>
                                        </p:attrNameLst>
                                      </p:cBhvr>
                                      <p:to>
                                        <p:strVal val="visible"/>
                                      </p:to>
                                    </p:set>
                                    <p:anim to="" calcmode="lin" valueType="num">
                                      <p:cBhvr>
                                        <p:cTn id="22" dur="1" fill="hold"/>
                                        <p:tgtEl>
                                          <p:spTgt spid="5122"/>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anim to="" calcmode="lin" valueType="num">
                                      <p:cBhvr>
                                        <p:cTn id="27" dur="1" fill="hold"/>
                                        <p:tgtEl>
                                          <p:spTgt spid="4">
                                            <p:txEl>
                                              <p:pRg st="3" end="3"/>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5124"/>
                                        </p:tgtEl>
                                        <p:attrNameLst>
                                          <p:attrName>style.visibility</p:attrName>
                                        </p:attrNameLst>
                                      </p:cBhvr>
                                      <p:to>
                                        <p:strVal val="visible"/>
                                      </p:to>
                                    </p:set>
                                    <p:anim to="" calcmode="lin" valueType="num">
                                      <p:cBhvr>
                                        <p:cTn id="32" dur="1" fill="hold"/>
                                        <p:tgtEl>
                                          <p:spTgt spid="5124"/>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nodeType="clickEffect">
                                  <p:stCondLst>
                                    <p:cond delay="0"/>
                                  </p:stCondLst>
                                  <p:childTnLst>
                                    <p:set>
                                      <p:cBhvr>
                                        <p:cTn id="36" dur="1" fill="hold">
                                          <p:stCondLst>
                                            <p:cond delay="0"/>
                                          </p:stCondLst>
                                        </p:cTn>
                                        <p:tgtEl>
                                          <p:spTgt spid="4">
                                            <p:txEl>
                                              <p:pRg st="4" end="4"/>
                                            </p:txEl>
                                          </p:spTgt>
                                        </p:tgtEl>
                                        <p:attrNameLst>
                                          <p:attrName>style.visibility</p:attrName>
                                        </p:attrNameLst>
                                      </p:cBhvr>
                                      <p:to>
                                        <p:strVal val="visible"/>
                                      </p:to>
                                    </p:set>
                                    <p:anim to="" calcmode="lin" valueType="num">
                                      <p:cBhvr>
                                        <p:cTn id="37" dur="1" fill="hold"/>
                                        <p:tgtEl>
                                          <p:spTgt spid="4">
                                            <p:txEl>
                                              <p:pRg st="4" end="4"/>
                                            </p:txEl>
                                          </p:spTgt>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nodeType="clickEffect">
                                  <p:stCondLst>
                                    <p:cond delay="0"/>
                                  </p:stCondLst>
                                  <p:childTnLst>
                                    <p:set>
                                      <p:cBhvr>
                                        <p:cTn id="41" dur="1" fill="hold">
                                          <p:stCondLst>
                                            <p:cond delay="0"/>
                                          </p:stCondLst>
                                        </p:cTn>
                                        <p:tgtEl>
                                          <p:spTgt spid="5126"/>
                                        </p:tgtEl>
                                        <p:attrNameLst>
                                          <p:attrName>style.visibility</p:attrName>
                                        </p:attrNameLst>
                                      </p:cBhvr>
                                      <p:to>
                                        <p:strVal val="visible"/>
                                      </p:to>
                                    </p:set>
                                    <p:anim to="" calcmode="lin" valueType="num">
                                      <p:cBhvr>
                                        <p:cTn id="42" dur="1" fill="hold"/>
                                        <p:tgtEl>
                                          <p:spTgt spid="5126"/>
                                        </p:tgtEl>
                                        <p:attrNameLst>
                                          <p:attrName/>
                                        </p:attrNameLst>
                                      </p:cBhvr>
                                    </p:anim>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nodeType="clickEffect">
                                  <p:stCondLst>
                                    <p:cond delay="0"/>
                                  </p:stCondLst>
                                  <p:childTnLst>
                                    <p:set>
                                      <p:cBhvr>
                                        <p:cTn id="46" dur="1" fill="hold">
                                          <p:stCondLst>
                                            <p:cond delay="0"/>
                                          </p:stCondLst>
                                        </p:cTn>
                                        <p:tgtEl>
                                          <p:spTgt spid="4">
                                            <p:txEl>
                                              <p:pRg st="5" end="5"/>
                                            </p:txEl>
                                          </p:spTgt>
                                        </p:tgtEl>
                                        <p:attrNameLst>
                                          <p:attrName>style.visibility</p:attrName>
                                        </p:attrNameLst>
                                      </p:cBhvr>
                                      <p:to>
                                        <p:strVal val="visible"/>
                                      </p:to>
                                    </p:set>
                                    <p:anim to="" calcmode="lin" valueType="num">
                                      <p:cBhvr>
                                        <p:cTn id="47" dur="1" fill="hold"/>
                                        <p:tgtEl>
                                          <p:spTgt spid="4">
                                            <p:txEl>
                                              <p:pRg st="5" end="5"/>
                                            </p:txEl>
                                          </p:spTgt>
                                        </p:tgtEl>
                                        <p:attrNameLst>
                                          <p:attrName/>
                                        </p:attrNameLst>
                                      </p:cBhvr>
                                    </p:anim>
                                  </p:childTnLst>
                                </p:cTn>
                              </p:par>
                            </p:childTnLst>
                          </p:cTn>
                        </p:par>
                      </p:childTnLst>
                    </p:cTn>
                  </p:par>
                  <p:par>
                    <p:cTn id="48" fill="hold">
                      <p:stCondLst>
                        <p:cond delay="indefinite"/>
                      </p:stCondLst>
                      <p:childTnLst>
                        <p:par>
                          <p:cTn id="49" fill="hold">
                            <p:stCondLst>
                              <p:cond delay="0"/>
                            </p:stCondLst>
                            <p:childTnLst>
                              <p:par>
                                <p:cTn id="50" presetID="24" presetClass="entr" presetSubtype="0" fill="hold" nodeType="clickEffect">
                                  <p:stCondLst>
                                    <p:cond delay="0"/>
                                  </p:stCondLst>
                                  <p:childTnLst>
                                    <p:set>
                                      <p:cBhvr>
                                        <p:cTn id="51" dur="1" fill="hold">
                                          <p:stCondLst>
                                            <p:cond delay="0"/>
                                          </p:stCondLst>
                                        </p:cTn>
                                        <p:tgtEl>
                                          <p:spTgt spid="5128"/>
                                        </p:tgtEl>
                                        <p:attrNameLst>
                                          <p:attrName>style.visibility</p:attrName>
                                        </p:attrNameLst>
                                      </p:cBhvr>
                                      <p:to>
                                        <p:strVal val="visible"/>
                                      </p:to>
                                    </p:set>
                                    <p:anim to="" calcmode="lin" valueType="num">
                                      <p:cBhvr>
                                        <p:cTn id="52" dur="1" fill="hold"/>
                                        <p:tgtEl>
                                          <p:spTgt spid="5128"/>
                                        </p:tgtEl>
                                        <p:attrNameLst>
                                          <p:attrName/>
                                        </p:attrNameLst>
                                      </p:cBhvr>
                                    </p:anim>
                                  </p:childTnLst>
                                </p:cTn>
                              </p:par>
                            </p:childTnLst>
                          </p:cTn>
                        </p:par>
                      </p:childTnLst>
                    </p:cTn>
                  </p:par>
                  <p:par>
                    <p:cTn id="53" fill="hold">
                      <p:stCondLst>
                        <p:cond delay="indefinite"/>
                      </p:stCondLst>
                      <p:childTnLst>
                        <p:par>
                          <p:cTn id="54" fill="hold">
                            <p:stCondLst>
                              <p:cond delay="0"/>
                            </p:stCondLst>
                            <p:childTnLst>
                              <p:par>
                                <p:cTn id="55" presetID="24" presetClass="entr" presetSubtype="0" fill="hold" nodeType="clickEffect">
                                  <p:stCondLst>
                                    <p:cond delay="0"/>
                                  </p:stCondLst>
                                  <p:childTnLst>
                                    <p:set>
                                      <p:cBhvr>
                                        <p:cTn id="56" dur="1" fill="hold">
                                          <p:stCondLst>
                                            <p:cond delay="0"/>
                                          </p:stCondLst>
                                        </p:cTn>
                                        <p:tgtEl>
                                          <p:spTgt spid="4">
                                            <p:txEl>
                                              <p:pRg st="6" end="6"/>
                                            </p:txEl>
                                          </p:spTgt>
                                        </p:tgtEl>
                                        <p:attrNameLst>
                                          <p:attrName>style.visibility</p:attrName>
                                        </p:attrNameLst>
                                      </p:cBhvr>
                                      <p:to>
                                        <p:strVal val="visible"/>
                                      </p:to>
                                    </p:set>
                                    <p:anim to="" calcmode="lin" valueType="num">
                                      <p:cBhvr>
                                        <p:cTn id="57" dur="1" fill="hold"/>
                                        <p:tgtEl>
                                          <p:spTgt spid="4">
                                            <p:txEl>
                                              <p:pRg st="6" end="6"/>
                                            </p:txEl>
                                          </p:spTgt>
                                        </p:tgtEl>
                                        <p:attrNameLst>
                                          <p:attrName/>
                                        </p:attrNameLst>
                                      </p:cBhvr>
                                    </p:anim>
                                  </p:childTnLst>
                                </p:cTn>
                              </p:par>
                            </p:childTnLst>
                          </p:cTn>
                        </p:par>
                      </p:childTnLst>
                    </p:cTn>
                  </p:par>
                  <p:par>
                    <p:cTn id="58" fill="hold">
                      <p:stCondLst>
                        <p:cond delay="indefinite"/>
                      </p:stCondLst>
                      <p:childTnLst>
                        <p:par>
                          <p:cTn id="59" fill="hold">
                            <p:stCondLst>
                              <p:cond delay="0"/>
                            </p:stCondLst>
                            <p:childTnLst>
                              <p:par>
                                <p:cTn id="60" presetID="24" presetClass="entr" presetSubtype="0" fill="hold" nodeType="clickEffect">
                                  <p:stCondLst>
                                    <p:cond delay="0"/>
                                  </p:stCondLst>
                                  <p:childTnLst>
                                    <p:set>
                                      <p:cBhvr>
                                        <p:cTn id="61" dur="1" fill="hold">
                                          <p:stCondLst>
                                            <p:cond delay="0"/>
                                          </p:stCondLst>
                                        </p:cTn>
                                        <p:tgtEl>
                                          <p:spTgt spid="5130"/>
                                        </p:tgtEl>
                                        <p:attrNameLst>
                                          <p:attrName>style.visibility</p:attrName>
                                        </p:attrNameLst>
                                      </p:cBhvr>
                                      <p:to>
                                        <p:strVal val="visible"/>
                                      </p:to>
                                    </p:set>
                                    <p:anim to="" calcmode="lin" valueType="num">
                                      <p:cBhvr>
                                        <p:cTn id="62" dur="1" fill="hold"/>
                                        <p:tgtEl>
                                          <p:spTgt spid="5130"/>
                                        </p:tgtEl>
                                        <p:attrNameLst>
                                          <p:attrName/>
                                        </p:attrNameLst>
                                      </p:cBhvr>
                                    </p:anim>
                                  </p:childTnLst>
                                </p:cTn>
                              </p:par>
                            </p:childTnLst>
                          </p:cTn>
                        </p:par>
                      </p:childTnLst>
                    </p:cTn>
                  </p:par>
                  <p:par>
                    <p:cTn id="63" fill="hold">
                      <p:stCondLst>
                        <p:cond delay="indefinite"/>
                      </p:stCondLst>
                      <p:childTnLst>
                        <p:par>
                          <p:cTn id="64" fill="hold">
                            <p:stCondLst>
                              <p:cond delay="0"/>
                            </p:stCondLst>
                            <p:childTnLst>
                              <p:par>
                                <p:cTn id="65" presetID="43" presetClass="entr" presetSubtype="0" fill="hold" nodeType="clickEffect">
                                  <p:stCondLst>
                                    <p:cond delay="0"/>
                                  </p:stCondLst>
                                  <p:childTnLst>
                                    <p:set>
                                      <p:cBhvr>
                                        <p:cTn id="66" dur="1" fill="hold">
                                          <p:stCondLst>
                                            <p:cond delay="0"/>
                                          </p:stCondLst>
                                        </p:cTn>
                                        <p:tgtEl>
                                          <p:spTgt spid="4">
                                            <p:txEl>
                                              <p:pRg st="8" end="8"/>
                                            </p:txEl>
                                          </p:spTgt>
                                        </p:tgtEl>
                                        <p:attrNameLst>
                                          <p:attrName>style.visibility</p:attrName>
                                        </p:attrNameLst>
                                      </p:cBhvr>
                                      <p:to>
                                        <p:strVal val="visible"/>
                                      </p:to>
                                    </p:set>
                                    <p:animEffect transition="in" filter="fade">
                                      <p:cBhvr>
                                        <p:cTn id="67" dur="100"/>
                                        <p:tgtEl>
                                          <p:spTgt spid="4">
                                            <p:txEl>
                                              <p:pRg st="8" end="8"/>
                                            </p:txEl>
                                          </p:spTgt>
                                        </p:tgtEl>
                                      </p:cBhvr>
                                    </p:animEffect>
                                    <p:anim calcmode="lin" valueType="num">
                                      <p:cBhvr>
                                        <p:cTn id="68" dur="4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69" dur="400" fill="hold"/>
                                        <p:tgtEl>
                                          <p:spTgt spid="4">
                                            <p:txEl>
                                              <p:pRg st="8" end="8"/>
                                            </p:txEl>
                                          </p:spTgt>
                                        </p:tgtEl>
                                        <p:attrNameLst>
                                          <p:attrName>ppt_y</p:attrName>
                                        </p:attrNameLst>
                                      </p:cBhvr>
                                      <p:tavLst>
                                        <p:tav tm="0">
                                          <p:val>
                                            <p:strVal val="#ppt_y+0.31"/>
                                          </p:val>
                                        </p:tav>
                                        <p:tav tm="100000">
                                          <p:val>
                                            <p:strVal val="#ppt_y+0.31"/>
                                          </p:val>
                                        </p:tav>
                                      </p:tavLst>
                                    </p:anim>
                                    <p:anim calcmode="lin" valueType="num">
                                      <p:cBhvr>
                                        <p:cTn id="70" dur="600" decel="50000" fill="hold">
                                          <p:stCondLst>
                                            <p:cond delay="400"/>
                                          </p:stCondLst>
                                        </p:cTn>
                                        <p:tgtEl>
                                          <p:spTgt spid="4">
                                            <p:txEl>
                                              <p:pRg st="8" end="8"/>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71" dur="600" decel="50000" fill="hold">
                                          <p:stCondLst>
                                            <p:cond delay="400"/>
                                          </p:stCondLst>
                                        </p:cTn>
                                        <p:tgtEl>
                                          <p:spTgt spid="4">
                                            <p:txEl>
                                              <p:pRg st="8" end="8"/>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404664"/>
            <a:ext cx="4038600" cy="5721499"/>
          </a:xfrm>
        </p:spPr>
        <p:txBody>
          <a:bodyPr>
            <a:normAutofit lnSpcReduction="10000"/>
          </a:bodyPr>
          <a:lstStyle/>
          <a:p>
            <a:pPr algn="ctr">
              <a:buNone/>
            </a:pPr>
            <a:r>
              <a:rPr lang="es-CO" dirty="0" smtClean="0"/>
              <a:t>9). </a:t>
            </a:r>
            <a:r>
              <a:rPr lang="es-CO" u="sng" dirty="0" smtClean="0">
                <a:solidFill>
                  <a:srgbClr val="0070C0"/>
                </a:solidFill>
              </a:rPr>
              <a:t>Es una ley de libertad:</a:t>
            </a:r>
            <a:r>
              <a:rPr lang="es-CO" b="1" dirty="0" smtClean="0"/>
              <a:t> </a:t>
            </a:r>
            <a:r>
              <a:rPr lang="es-CO" b="1" dirty="0" smtClean="0">
                <a:solidFill>
                  <a:srgbClr val="FF0000"/>
                </a:solidFill>
              </a:rPr>
              <a:t>Santiago. 2:12</a:t>
            </a:r>
            <a:r>
              <a:rPr lang="es-CO" dirty="0" smtClean="0">
                <a:solidFill>
                  <a:srgbClr val="FF0000"/>
                </a:solidFill>
              </a:rPr>
              <a:t>.</a:t>
            </a:r>
          </a:p>
          <a:p>
            <a:pPr algn="ctr">
              <a:buNone/>
            </a:pPr>
            <a:r>
              <a:rPr lang="es-CO" dirty="0" smtClean="0"/>
              <a:t>Así hablad y así haced, como los que habéis de ser juzgados por la ley de la libertad,</a:t>
            </a:r>
            <a:endParaRPr lang="es-CO" dirty="0"/>
          </a:p>
        </p:txBody>
      </p:sp>
      <p:sp>
        <p:nvSpPr>
          <p:cNvPr id="4" name="3 Marcador de contenido"/>
          <p:cNvSpPr>
            <a:spLocks noGrp="1"/>
          </p:cNvSpPr>
          <p:nvPr>
            <p:ph sz="half" idx="2"/>
          </p:nvPr>
        </p:nvSpPr>
        <p:spPr>
          <a:xfrm>
            <a:off x="4648200" y="332656"/>
            <a:ext cx="4038600" cy="5793507"/>
          </a:xfrm>
        </p:spPr>
        <p:txBody>
          <a:bodyPr>
            <a:normAutofit lnSpcReduction="10000"/>
          </a:bodyPr>
          <a:lstStyle/>
          <a:p>
            <a:pPr algn="ctr">
              <a:buNone/>
            </a:pPr>
            <a:r>
              <a:rPr lang="es-CO" u="sng" dirty="0" smtClean="0">
                <a:solidFill>
                  <a:srgbClr val="0070C0"/>
                </a:solidFill>
              </a:rPr>
              <a:t>Es una ley de esclavitud:</a:t>
            </a:r>
            <a:r>
              <a:rPr lang="es-CO" dirty="0" smtClean="0"/>
              <a:t> </a:t>
            </a:r>
          </a:p>
          <a:p>
            <a:pPr algn="ctr"/>
            <a:r>
              <a:rPr lang="es-CO" b="1" dirty="0" smtClean="0">
                <a:solidFill>
                  <a:srgbClr val="FF0000"/>
                </a:solidFill>
              </a:rPr>
              <a:t>Gal. 5: 3.</a:t>
            </a:r>
          </a:p>
          <a:p>
            <a:pPr algn="ctr"/>
            <a:r>
              <a:rPr lang="es-CO" dirty="0" smtClean="0"/>
              <a:t> Y otra vez vuelvo á protestar á todo hombre que se circuncidare, que está obligado á hacer toda la ley-de Moisés.</a:t>
            </a:r>
          </a:p>
          <a:p>
            <a:pPr algn="ctr" fontAlgn="base"/>
            <a:r>
              <a:rPr lang="es-CO" dirty="0" smtClean="0">
                <a:solidFill>
                  <a:srgbClr val="FF0000"/>
                </a:solidFill>
              </a:rPr>
              <a:t>Verso 1</a:t>
            </a:r>
            <a:r>
              <a:rPr lang="es-CO" dirty="0" smtClean="0"/>
              <a:t>. Estad, pues, firmes en la libertad con que Cristo nos hizo libres, y no volváis otra vez á ser presos en el yugo de servidumbre.</a:t>
            </a:r>
            <a:endParaRPr lang="es-CO" dirty="0"/>
          </a:p>
        </p:txBody>
      </p:sp>
      <p:pic>
        <p:nvPicPr>
          <p:cNvPr id="5" name="Picture 4" descr="http://www.lasprofecias.com/topic_images/20086272126223.jpg"/>
          <p:cNvPicPr>
            <a:picLocks noChangeAspect="1" noChangeArrowheads="1"/>
          </p:cNvPicPr>
          <p:nvPr/>
        </p:nvPicPr>
        <p:blipFill>
          <a:blip r:embed="rId2" cstate="print"/>
          <a:srcRect/>
          <a:stretch>
            <a:fillRect/>
          </a:stretch>
        </p:blipFill>
        <p:spPr bwMode="auto">
          <a:xfrm>
            <a:off x="827584" y="3429000"/>
            <a:ext cx="3312368" cy="295232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
                                        <p:tgtEl>
                                          <p:spTgt spid="5"/>
                                        </p:tgtEl>
                                      </p:cBhvr>
                                    </p:animEffect>
                                    <p:anim calcmode="lin" valueType="num">
                                      <p:cBhvr>
                                        <p:cTn id="18" dur="400" fill="hold"/>
                                        <p:tgtEl>
                                          <p:spTgt spid="5"/>
                                        </p:tgtEl>
                                        <p:attrNameLst>
                                          <p:attrName>ppt_x</p:attrName>
                                        </p:attrNameLst>
                                      </p:cBhvr>
                                      <p:tavLst>
                                        <p:tav tm="0">
                                          <p:val>
                                            <p:strVal val="#ppt_x"/>
                                          </p:val>
                                        </p:tav>
                                        <p:tav tm="100000">
                                          <p:val>
                                            <p:strVal val="#ppt_x"/>
                                          </p:val>
                                        </p:tav>
                                      </p:tavLst>
                                    </p:anim>
                                    <p:anim calcmode="lin" valueType="num">
                                      <p:cBhvr>
                                        <p:cTn id="19" dur="400" fill="hold"/>
                                        <p:tgtEl>
                                          <p:spTgt spid="5"/>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4" presetClass="entr" presetSubtype="0" fill="hold" grpId="0" nodeType="clickEffect">
                                  <p:stCondLst>
                                    <p:cond delay="0"/>
                                  </p:stCondLst>
                                  <p:childTnLst>
                                    <p:set>
                                      <p:cBhvr>
                                        <p:cTn id="25" dur="1" fill="hold">
                                          <p:stCondLst>
                                            <p:cond delay="0"/>
                                          </p:stCondLst>
                                        </p:cTn>
                                        <p:tgtEl>
                                          <p:spTgt spid="4">
                                            <p:txEl>
                                              <p:pRg st="0" end="0"/>
                                            </p:txEl>
                                          </p:spTgt>
                                        </p:tgtEl>
                                        <p:attrNameLst>
                                          <p:attrName>style.visibility</p:attrName>
                                        </p:attrNameLst>
                                      </p:cBhvr>
                                      <p:to>
                                        <p:strVal val="visible"/>
                                      </p:to>
                                    </p:set>
                                    <p:anim to="" calcmode="lin" valueType="num">
                                      <p:cBhvr>
                                        <p:cTn id="26" dur="1" fill="hold"/>
                                        <p:tgtEl>
                                          <p:spTgt spid="4">
                                            <p:txEl>
                                              <p:pRg st="0" end="0"/>
                                            </p:txEl>
                                          </p:spTgt>
                                        </p:tgtEl>
                                        <p:attrNameLst>
                                          <p:attrName/>
                                        </p:attrNameLst>
                                      </p:cBhvr>
                                    </p:anim>
                                  </p:childTnLst>
                                </p:cTn>
                              </p:par>
                            </p:childTnLst>
                          </p:cTn>
                        </p:par>
                      </p:childTnLst>
                    </p:cTn>
                  </p:par>
                  <p:par>
                    <p:cTn id="27" fill="hold">
                      <p:stCondLst>
                        <p:cond delay="indefinite"/>
                      </p:stCondLst>
                      <p:childTnLst>
                        <p:par>
                          <p:cTn id="28" fill="hold">
                            <p:stCondLst>
                              <p:cond delay="0"/>
                            </p:stCondLst>
                            <p:childTnLst>
                              <p:par>
                                <p:cTn id="29" presetID="24" presetClass="entr" presetSubtype="0" fill="hold" grpId="0" nodeType="clickEffect">
                                  <p:stCondLst>
                                    <p:cond delay="0"/>
                                  </p:stCondLst>
                                  <p:childTnLst>
                                    <p:set>
                                      <p:cBhvr>
                                        <p:cTn id="30" dur="1" fill="hold">
                                          <p:stCondLst>
                                            <p:cond delay="0"/>
                                          </p:stCondLst>
                                        </p:cTn>
                                        <p:tgtEl>
                                          <p:spTgt spid="4">
                                            <p:txEl>
                                              <p:pRg st="1" end="1"/>
                                            </p:txEl>
                                          </p:spTgt>
                                        </p:tgtEl>
                                        <p:attrNameLst>
                                          <p:attrName>style.visibility</p:attrName>
                                        </p:attrNameLst>
                                      </p:cBhvr>
                                      <p:to>
                                        <p:strVal val="visible"/>
                                      </p:to>
                                    </p:set>
                                    <p:anim to="" calcmode="lin" valueType="num">
                                      <p:cBhvr>
                                        <p:cTn id="31" dur="1" fill="hold"/>
                                        <p:tgtEl>
                                          <p:spTgt spid="4">
                                            <p:txEl>
                                              <p:pRg st="1" end="1"/>
                                            </p:txEl>
                                          </p:spTgt>
                                        </p:tgtEl>
                                        <p:attrNameLst>
                                          <p:attrName/>
                                        </p:attrNameLst>
                                      </p:cBhvr>
                                    </p:anim>
                                  </p:childTnLst>
                                </p:cTn>
                              </p:par>
                            </p:childTnLst>
                          </p:cTn>
                        </p:par>
                      </p:childTnLst>
                    </p:cTn>
                  </p:par>
                  <p:par>
                    <p:cTn id="32" fill="hold">
                      <p:stCondLst>
                        <p:cond delay="indefinite"/>
                      </p:stCondLst>
                      <p:childTnLst>
                        <p:par>
                          <p:cTn id="33" fill="hold">
                            <p:stCondLst>
                              <p:cond delay="0"/>
                            </p:stCondLst>
                            <p:childTnLst>
                              <p:par>
                                <p:cTn id="34" presetID="24" presetClass="entr" presetSubtype="0" fill="hold" grpId="0" nodeType="clickEffect">
                                  <p:stCondLst>
                                    <p:cond delay="0"/>
                                  </p:stCondLst>
                                  <p:childTnLst>
                                    <p:set>
                                      <p:cBhvr>
                                        <p:cTn id="35" dur="1" fill="hold">
                                          <p:stCondLst>
                                            <p:cond delay="0"/>
                                          </p:stCondLst>
                                        </p:cTn>
                                        <p:tgtEl>
                                          <p:spTgt spid="4">
                                            <p:txEl>
                                              <p:pRg st="2" end="2"/>
                                            </p:txEl>
                                          </p:spTgt>
                                        </p:tgtEl>
                                        <p:attrNameLst>
                                          <p:attrName>style.visibility</p:attrName>
                                        </p:attrNameLst>
                                      </p:cBhvr>
                                      <p:to>
                                        <p:strVal val="visible"/>
                                      </p:to>
                                    </p:set>
                                    <p:anim to="" calcmode="lin" valueType="num">
                                      <p:cBhvr>
                                        <p:cTn id="36" dur="1" fill="hold"/>
                                        <p:tgtEl>
                                          <p:spTgt spid="4">
                                            <p:txEl>
                                              <p:pRg st="2" end="2"/>
                                            </p:txEl>
                                          </p:spTgt>
                                        </p:tgtEl>
                                        <p:attrNameLst>
                                          <p:attrName/>
                                        </p:attrNameLst>
                                      </p:cBhvr>
                                    </p:anim>
                                  </p:childTnLst>
                                </p:cTn>
                              </p:par>
                            </p:childTnLst>
                          </p:cTn>
                        </p:par>
                      </p:childTnLst>
                    </p:cTn>
                  </p:par>
                  <p:par>
                    <p:cTn id="37" fill="hold">
                      <p:stCondLst>
                        <p:cond delay="indefinite"/>
                      </p:stCondLst>
                      <p:childTnLst>
                        <p:par>
                          <p:cTn id="38" fill="hold">
                            <p:stCondLst>
                              <p:cond delay="0"/>
                            </p:stCondLst>
                            <p:childTnLst>
                              <p:par>
                                <p:cTn id="39" presetID="24" presetClass="entr" presetSubtype="0" fill="hold" grpId="0" nodeType="clickEffect">
                                  <p:stCondLst>
                                    <p:cond delay="0"/>
                                  </p:stCondLst>
                                  <p:childTnLst>
                                    <p:set>
                                      <p:cBhvr>
                                        <p:cTn id="40" dur="1" fill="hold">
                                          <p:stCondLst>
                                            <p:cond delay="0"/>
                                          </p:stCondLst>
                                        </p:cTn>
                                        <p:tgtEl>
                                          <p:spTgt spid="4">
                                            <p:txEl>
                                              <p:pRg st="3" end="3"/>
                                            </p:txEl>
                                          </p:spTgt>
                                        </p:tgtEl>
                                        <p:attrNameLst>
                                          <p:attrName>style.visibility</p:attrName>
                                        </p:attrNameLst>
                                      </p:cBhvr>
                                      <p:to>
                                        <p:strVal val="visible"/>
                                      </p:to>
                                    </p:set>
                                    <p:anim to="" calcmode="lin" valueType="num">
                                      <p:cBhvr>
                                        <p:cTn id="41" dur="1" fill="hold"/>
                                        <p:tgtEl>
                                          <p:spTgt spid="4">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p:txBody>
          <a:bodyPr/>
          <a:lstStyle/>
          <a:p>
            <a:r>
              <a:rPr lang="es-CO" b="1" dirty="0" smtClean="0"/>
              <a:t>LA LEY ABOLIDA EN LA CRUZ</a:t>
            </a:r>
          </a:p>
        </p:txBody>
      </p:sp>
      <p:sp>
        <p:nvSpPr>
          <p:cNvPr id="6" name="5 Marcador de contenido"/>
          <p:cNvSpPr>
            <a:spLocks noGrp="1"/>
          </p:cNvSpPr>
          <p:nvPr>
            <p:ph idx="1"/>
          </p:nvPr>
        </p:nvSpPr>
        <p:spPr>
          <a:xfrm>
            <a:off x="457200" y="1600201"/>
            <a:ext cx="8229600" cy="1468760"/>
          </a:xfrm>
        </p:spPr>
        <p:txBody>
          <a:bodyPr>
            <a:normAutofit fontScale="77500" lnSpcReduction="20000"/>
          </a:bodyPr>
          <a:lstStyle/>
          <a:p>
            <a:pPr lvl="1" algn="ctr">
              <a:buNone/>
            </a:pPr>
            <a:r>
              <a:rPr lang="es-CO" sz="3300" dirty="0" smtClean="0">
                <a:solidFill>
                  <a:srgbClr val="FF0000"/>
                </a:solidFill>
              </a:rPr>
              <a:t>¿Qué sucedió con el sistema de sacrificio cuando Cristo murió en la cruz? </a:t>
            </a:r>
          </a:p>
          <a:p>
            <a:pPr lvl="1" algn="ctr">
              <a:buNone/>
            </a:pPr>
            <a:r>
              <a:rPr lang="es-CO" b="1" dirty="0" smtClean="0"/>
              <a:t>Dan. 9:26,27.</a:t>
            </a:r>
            <a:r>
              <a:rPr lang="es-CO" dirty="0" smtClean="0"/>
              <a:t> </a:t>
            </a:r>
          </a:p>
          <a:p>
            <a:pPr lvl="1" algn="ctr">
              <a:buNone/>
            </a:pPr>
            <a:r>
              <a:rPr lang="es-CO" dirty="0" smtClean="0"/>
              <a:t>   </a:t>
            </a:r>
            <a:endParaRPr lang="es-CO" i="1" u="sng" dirty="0" smtClean="0">
              <a:solidFill>
                <a:srgbClr val="0070C0"/>
              </a:solidFill>
            </a:endParaRPr>
          </a:p>
        </p:txBody>
      </p:sp>
      <p:pic>
        <p:nvPicPr>
          <p:cNvPr id="4" name="Picture 4" descr="http://t3.gstatic.com/images?q=tbn:ANd9GcTpbg2g-M0-6c52NexU0zPt0VGz4bk2e5trqomJil9awrSR0fKU"/>
          <p:cNvPicPr>
            <a:picLocks noChangeAspect="1" noChangeArrowheads="1"/>
          </p:cNvPicPr>
          <p:nvPr/>
        </p:nvPicPr>
        <p:blipFill>
          <a:blip r:embed="rId2" cstate="print"/>
          <a:srcRect/>
          <a:stretch>
            <a:fillRect/>
          </a:stretch>
        </p:blipFill>
        <p:spPr bwMode="auto">
          <a:xfrm>
            <a:off x="5004048" y="2852936"/>
            <a:ext cx="3888432" cy="3024336"/>
          </a:xfrm>
          <a:prstGeom prst="rect">
            <a:avLst/>
          </a:prstGeom>
          <a:noFill/>
        </p:spPr>
      </p:pic>
      <p:sp>
        <p:nvSpPr>
          <p:cNvPr id="7" name="6 Rectángulo"/>
          <p:cNvSpPr/>
          <p:nvPr/>
        </p:nvSpPr>
        <p:spPr>
          <a:xfrm>
            <a:off x="0" y="2780928"/>
            <a:ext cx="4860032" cy="4031873"/>
          </a:xfrm>
          <a:prstGeom prst="rect">
            <a:avLst/>
          </a:prstGeom>
        </p:spPr>
        <p:txBody>
          <a:bodyPr wrap="square">
            <a:spAutoFit/>
          </a:bodyPr>
          <a:lstStyle/>
          <a:p>
            <a:pPr lvl="1" algn="ctr">
              <a:buNone/>
            </a:pPr>
            <a:r>
              <a:rPr lang="es-CO" sz="3200" dirty="0" smtClean="0"/>
              <a:t> Y después de las sesenta y dos semanas se quitará la vida al Mesías……Y en otra semana confirmará el pacto á muchos, y á la mitad de la semana hará </a:t>
            </a:r>
            <a:r>
              <a:rPr lang="es-CO" sz="3200" i="1" u="sng" dirty="0" smtClean="0">
                <a:solidFill>
                  <a:srgbClr val="0070C0"/>
                </a:solidFill>
              </a:rPr>
              <a:t>cesar el sacrificio y la ofrenda </a:t>
            </a:r>
          </a:p>
        </p:txBody>
      </p:sp>
      <p:sp>
        <p:nvSpPr>
          <p:cNvPr id="8" name="7 Rectángulo"/>
          <p:cNvSpPr/>
          <p:nvPr/>
        </p:nvSpPr>
        <p:spPr>
          <a:xfrm>
            <a:off x="4860032" y="6021288"/>
            <a:ext cx="4032449" cy="830997"/>
          </a:xfrm>
          <a:prstGeom prst="rect">
            <a:avLst/>
          </a:prstGeom>
        </p:spPr>
        <p:txBody>
          <a:bodyPr wrap="square">
            <a:spAutoFit/>
          </a:bodyPr>
          <a:lstStyle/>
          <a:p>
            <a:pPr lvl="1"/>
            <a:r>
              <a:rPr lang="es-CO" sz="2400" b="1" dirty="0" smtClean="0">
                <a:solidFill>
                  <a:srgbClr val="FF0000"/>
                </a:solidFill>
              </a:rPr>
              <a:t>Esta era la ley escrita por Moisés.</a:t>
            </a:r>
            <a:endParaRPr lang="es-CO" sz="2400" dirty="0" smtClean="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to="" calcmode="lin" valueType="num">
                                      <p:cBhvr>
                                        <p:cTn id="7" dur="1" fill="hold"/>
                                        <p:tgtEl>
                                          <p:spTgt spid="6">
                                            <p:txEl>
                                              <p:pRg st="0" end="0"/>
                                            </p:txEl>
                                          </p:spTgt>
                                        </p:tgtEl>
                                        <p:attrNameLst>
                                          <p:attrName/>
                                        </p:attrNameLst>
                                      </p:cBhvr>
                                    </p:anim>
                                  </p:childTnLst>
                                </p:cTn>
                              </p:par>
                              <p:par>
                                <p:cTn id="8" presetID="24" presetClass="entr" presetSubtype="0" fill="hold" grpId="0" nodeType="withEffect">
                                  <p:stCondLst>
                                    <p:cond delay="0"/>
                                  </p:stCondLst>
                                  <p:childTnLst>
                                    <p:set>
                                      <p:cBhvr>
                                        <p:cTn id="9" dur="1" fill="hold">
                                          <p:stCondLst>
                                            <p:cond delay="0"/>
                                          </p:stCondLst>
                                        </p:cTn>
                                        <p:tgtEl>
                                          <p:spTgt spid="6">
                                            <p:txEl>
                                              <p:pRg st="1" end="1"/>
                                            </p:txEl>
                                          </p:spTgt>
                                        </p:tgtEl>
                                        <p:attrNameLst>
                                          <p:attrName>style.visibility</p:attrName>
                                        </p:attrNameLst>
                                      </p:cBhvr>
                                      <p:to>
                                        <p:strVal val="visible"/>
                                      </p:to>
                                    </p:set>
                                    <p:anim to="" calcmode="lin" valueType="num">
                                      <p:cBhvr>
                                        <p:cTn id="10" dur="1" fill="hold"/>
                                        <p:tgtEl>
                                          <p:spTgt spid="6">
                                            <p:txEl>
                                              <p:pRg st="1" end="1"/>
                                            </p:txEl>
                                          </p:spTgt>
                                        </p:tgtEl>
                                        <p:attrNameLst>
                                          <p:attrName/>
                                        </p:attrNameLst>
                                      </p:cBhvr>
                                    </p:anim>
                                  </p:childTnLst>
                                </p:cTn>
                              </p:par>
                              <p:par>
                                <p:cTn id="11" presetID="24" presetClass="entr" presetSubtype="0" fill="hold" grpId="0" nodeType="with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to="" calcmode="lin" valueType="num">
                                      <p:cBhvr>
                                        <p:cTn id="13" dur="1" fill="hold"/>
                                        <p:tgtEl>
                                          <p:spTgt spid="6">
                                            <p:txEl>
                                              <p:pRg st="2" end="2"/>
                                            </p:txEl>
                                          </p:spTgt>
                                        </p:tgtEl>
                                        <p:attrNameLst>
                                          <p:attrName/>
                                        </p:attrNameLst>
                                      </p:cBhvr>
                                    </p:anim>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 to="" calcmode="lin" valueType="num">
                                      <p:cBhvr>
                                        <p:cTn id="18" dur="1" fill="hold"/>
                                        <p:tgtEl>
                                          <p:spTgt spid="4"/>
                                        </p:tgtEl>
                                        <p:attrNameLst>
                                          <p:attrName/>
                                        </p:attrNameLst>
                                      </p:cBhvr>
                                    </p:anim>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 to="" calcmode="lin" valueType="num">
                                      <p:cBhvr>
                                        <p:cTn id="23" dur="1" fill="hold"/>
                                        <p:tgtEl>
                                          <p:spTgt spid="7"/>
                                        </p:tgtEl>
                                        <p:attrNameLst>
                                          <p:attrName/>
                                        </p:attrNameLst>
                                      </p:cBhvr>
                                    </p:anim>
                                  </p:childTnLst>
                                </p:cTn>
                              </p:par>
                            </p:childTnLst>
                          </p:cTn>
                        </p:par>
                      </p:childTnLst>
                    </p:cTn>
                  </p:par>
                  <p:par>
                    <p:cTn id="24" fill="hold">
                      <p:stCondLst>
                        <p:cond delay="indefinite"/>
                      </p:stCondLst>
                      <p:childTnLst>
                        <p:par>
                          <p:cTn id="25" fill="hold">
                            <p:stCondLst>
                              <p:cond delay="0"/>
                            </p:stCondLst>
                            <p:childTnLst>
                              <p:par>
                                <p:cTn id="26" presetID="24"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 to="" calcmode="lin" valueType="num">
                                      <p:cBhvr>
                                        <p:cTn id="28"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7"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dirty="0" smtClean="0"/>
              <a:t/>
            </a:r>
            <a:br>
              <a:rPr lang="es-CO" b="1" dirty="0" smtClean="0"/>
            </a:br>
            <a:r>
              <a:rPr lang="es-CO" b="1" dirty="0" smtClean="0"/>
              <a:t>LA LEY ETERNA</a:t>
            </a:r>
            <a:br>
              <a:rPr lang="es-CO" b="1" dirty="0" smtClean="0"/>
            </a:br>
            <a:endParaRPr lang="es-CO" dirty="0"/>
          </a:p>
        </p:txBody>
      </p:sp>
      <p:sp>
        <p:nvSpPr>
          <p:cNvPr id="3" name="2 Marcador de contenido"/>
          <p:cNvSpPr>
            <a:spLocks noGrp="1"/>
          </p:cNvSpPr>
          <p:nvPr>
            <p:ph idx="1"/>
          </p:nvPr>
        </p:nvSpPr>
        <p:spPr>
          <a:xfrm>
            <a:off x="457200" y="1600201"/>
            <a:ext cx="8229600" cy="1612776"/>
          </a:xfrm>
        </p:spPr>
        <p:txBody>
          <a:bodyPr>
            <a:normAutofit/>
          </a:bodyPr>
          <a:lstStyle/>
          <a:p>
            <a:pPr lvl="1" algn="ctr">
              <a:buNone/>
            </a:pPr>
            <a:r>
              <a:rPr lang="es-CO" dirty="0" smtClean="0"/>
              <a:t>    </a:t>
            </a:r>
            <a:r>
              <a:rPr lang="es-CO" sz="3200" dirty="0" smtClean="0">
                <a:solidFill>
                  <a:srgbClr val="FF0000"/>
                </a:solidFill>
              </a:rPr>
              <a:t>¿Qué dice Jesús concerniente a la estabilidad de la ley moral?</a:t>
            </a:r>
          </a:p>
          <a:p>
            <a:pPr lvl="1" algn="ctr">
              <a:buNone/>
            </a:pPr>
            <a:r>
              <a:rPr lang="es-CO" dirty="0" smtClean="0"/>
              <a:t> </a:t>
            </a:r>
            <a:r>
              <a:rPr lang="es-CO" b="1" dirty="0" smtClean="0"/>
              <a:t>Mt 5: 18.</a:t>
            </a:r>
            <a:endParaRPr lang="es-CO" dirty="0" smtClean="0"/>
          </a:p>
        </p:txBody>
      </p:sp>
      <p:sp>
        <p:nvSpPr>
          <p:cNvPr id="4" name="3 Rectángulo"/>
          <p:cNvSpPr/>
          <p:nvPr/>
        </p:nvSpPr>
        <p:spPr>
          <a:xfrm>
            <a:off x="0" y="3284984"/>
            <a:ext cx="4860032" cy="3046988"/>
          </a:xfrm>
          <a:prstGeom prst="rect">
            <a:avLst/>
          </a:prstGeom>
        </p:spPr>
        <p:txBody>
          <a:bodyPr wrap="square">
            <a:spAutoFit/>
          </a:bodyPr>
          <a:lstStyle/>
          <a:p>
            <a:pPr lvl="1" algn="ctr">
              <a:buNone/>
            </a:pPr>
            <a:r>
              <a:rPr lang="es-CO" sz="3200" dirty="0" smtClean="0"/>
              <a:t>Porque de cierto os digo que </a:t>
            </a:r>
            <a:r>
              <a:rPr lang="es-CO" sz="3200" dirty="0" smtClean="0">
                <a:solidFill>
                  <a:srgbClr val="0070C0"/>
                </a:solidFill>
              </a:rPr>
              <a:t>hasta que pasen el cielo y la tierra</a:t>
            </a:r>
            <a:r>
              <a:rPr lang="es-CO" sz="3200" dirty="0" smtClean="0"/>
              <a:t>, ni una </a:t>
            </a:r>
            <a:r>
              <a:rPr lang="es-CO" sz="3200" dirty="0" smtClean="0">
                <a:solidFill>
                  <a:srgbClr val="0070C0"/>
                </a:solidFill>
              </a:rPr>
              <a:t>jota ni una tilde pasará de la ley</a:t>
            </a:r>
            <a:r>
              <a:rPr lang="es-CO" sz="3200" dirty="0" smtClean="0"/>
              <a:t>, hasta que todo se haya cumplido.</a:t>
            </a:r>
          </a:p>
        </p:txBody>
      </p:sp>
      <p:pic>
        <p:nvPicPr>
          <p:cNvPr id="3074" name="Picture 2" descr="http://t2.gstatic.com/images?q=tbn:ANd9GcTPh6coUDXAASQGZuA6VxMqbiL_x8cBxaOVlUspgp_MD7CRu_D8LA"/>
          <p:cNvPicPr>
            <a:picLocks noChangeAspect="1" noChangeArrowheads="1"/>
          </p:cNvPicPr>
          <p:nvPr/>
        </p:nvPicPr>
        <p:blipFill>
          <a:blip r:embed="rId2" cstate="print"/>
          <a:srcRect/>
          <a:stretch>
            <a:fillRect/>
          </a:stretch>
        </p:blipFill>
        <p:spPr bwMode="auto">
          <a:xfrm>
            <a:off x="5652120" y="3284984"/>
            <a:ext cx="2664296" cy="331236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par>
                                <p:cTn id="8" presetID="24"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 to="" calcmode="lin" valueType="num">
                                      <p:cBhvr>
                                        <p:cTn id="10" dur="1" fill="hold"/>
                                        <p:tgtEl>
                                          <p:spTgt spid="3">
                                            <p:txEl>
                                              <p:pRg st="1" end="1"/>
                                            </p:txEl>
                                          </p:spTgt>
                                        </p:tgtEl>
                                        <p:attrNameLst>
                                          <p:attrName/>
                                        </p:attrNameLst>
                                      </p:cBhvr>
                                    </p:anim>
                                  </p:childTnLst>
                                </p:cTn>
                              </p:par>
                            </p:childTnLst>
                          </p:cTn>
                        </p:par>
                      </p:childTnLst>
                    </p:cTn>
                  </p:par>
                  <p:par>
                    <p:cTn id="11" fill="hold">
                      <p:stCondLst>
                        <p:cond delay="indefinite"/>
                      </p:stCondLst>
                      <p:childTnLst>
                        <p:par>
                          <p:cTn id="12" fill="hold">
                            <p:stCondLst>
                              <p:cond delay="0"/>
                            </p:stCondLst>
                            <p:childTnLst>
                              <p:par>
                                <p:cTn id="13" presetID="24" presetClass="entr" presetSubtype="0" fill="hold" nodeType="clickEffect">
                                  <p:stCondLst>
                                    <p:cond delay="0"/>
                                  </p:stCondLst>
                                  <p:childTnLst>
                                    <p:set>
                                      <p:cBhvr>
                                        <p:cTn id="14" dur="1" fill="hold">
                                          <p:stCondLst>
                                            <p:cond delay="0"/>
                                          </p:stCondLst>
                                        </p:cTn>
                                        <p:tgtEl>
                                          <p:spTgt spid="3074"/>
                                        </p:tgtEl>
                                        <p:attrNameLst>
                                          <p:attrName>style.visibility</p:attrName>
                                        </p:attrNameLst>
                                      </p:cBhvr>
                                      <p:to>
                                        <p:strVal val="visible"/>
                                      </p:to>
                                    </p:set>
                                    <p:anim to="" calcmode="lin" valueType="num">
                                      <p:cBhvr>
                                        <p:cTn id="15" dur="1" fill="hold"/>
                                        <p:tgtEl>
                                          <p:spTgt spid="3074"/>
                                        </p:tgtEl>
                                        <p:attrNameLst>
                                          <p:attrName/>
                                        </p:attrNameLst>
                                      </p:cBhvr>
                                    </p:anim>
                                  </p:childTnLst>
                                </p:cTn>
                              </p:par>
                            </p:childTnLst>
                          </p:cTn>
                        </p:par>
                      </p:childTnLst>
                    </p:cTn>
                  </p:par>
                  <p:par>
                    <p:cTn id="16" fill="hold">
                      <p:stCondLst>
                        <p:cond delay="indefinite"/>
                      </p:stCondLst>
                      <p:childTnLst>
                        <p:par>
                          <p:cTn id="17" fill="hold">
                            <p:stCondLst>
                              <p:cond delay="0"/>
                            </p:stCondLst>
                            <p:childTnLst>
                              <p:par>
                                <p:cTn id="18" presetID="43"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00"/>
                                        <p:tgtEl>
                                          <p:spTgt spid="4"/>
                                        </p:tgtEl>
                                      </p:cBhvr>
                                    </p:animEffect>
                                    <p:anim calcmode="lin" valueType="num">
                                      <p:cBhvr>
                                        <p:cTn id="21" dur="400" fill="hold"/>
                                        <p:tgtEl>
                                          <p:spTgt spid="4"/>
                                        </p:tgtEl>
                                        <p:attrNameLst>
                                          <p:attrName>ppt_x</p:attrName>
                                        </p:attrNameLst>
                                      </p:cBhvr>
                                      <p:tavLst>
                                        <p:tav tm="0">
                                          <p:val>
                                            <p:strVal val="#ppt_x"/>
                                          </p:val>
                                        </p:tav>
                                        <p:tav tm="100000">
                                          <p:val>
                                            <p:strVal val="#ppt_x"/>
                                          </p:val>
                                        </p:tav>
                                      </p:tavLst>
                                    </p:anim>
                                    <p:anim calcmode="lin" valueType="num">
                                      <p:cBhvr>
                                        <p:cTn id="22" dur="400" fill="hold"/>
                                        <p:tgtEl>
                                          <p:spTgt spid="4"/>
                                        </p:tgtEl>
                                        <p:attrNameLst>
                                          <p:attrName>ppt_y</p:attrName>
                                        </p:attrNameLst>
                                      </p:cBhvr>
                                      <p:tavLst>
                                        <p:tav tm="0">
                                          <p:val>
                                            <p:strVal val="#ppt_y+0.31"/>
                                          </p:val>
                                        </p:tav>
                                        <p:tav tm="100000">
                                          <p:val>
                                            <p:strVal val="#ppt_y+0.31"/>
                                          </p:val>
                                        </p:tav>
                                      </p:tavLst>
                                    </p:anim>
                                    <p:anim calcmode="lin" valueType="num">
                                      <p:cBhvr>
                                        <p:cTn id="23"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4"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¿Qué otra evidencia tenemos de que Cristo no abolió el sábado en la crus? </a:t>
            </a:r>
            <a:endParaRPr lang="es-CO" dirty="0"/>
          </a:p>
        </p:txBody>
      </p:sp>
      <p:pic>
        <p:nvPicPr>
          <p:cNvPr id="4" name="Picture 2" descr="http://spanish.benabraham.com/assets/images/1-PEACE7.JPG"/>
          <p:cNvPicPr>
            <a:picLocks noChangeAspect="1" noChangeArrowheads="1"/>
          </p:cNvPicPr>
          <p:nvPr/>
        </p:nvPicPr>
        <p:blipFill>
          <a:blip r:embed="rId2" cstate="print"/>
          <a:srcRect/>
          <a:stretch>
            <a:fillRect/>
          </a:stretch>
        </p:blipFill>
        <p:spPr bwMode="auto">
          <a:xfrm>
            <a:off x="395536" y="1700808"/>
            <a:ext cx="5760640" cy="4824536"/>
          </a:xfrm>
          <a:prstGeom prst="rect">
            <a:avLst/>
          </a:prstGeom>
          <a:noFill/>
        </p:spPr>
      </p:pic>
      <p:sp>
        <p:nvSpPr>
          <p:cNvPr id="5" name="4 Rectángulo"/>
          <p:cNvSpPr/>
          <p:nvPr/>
        </p:nvSpPr>
        <p:spPr>
          <a:xfrm>
            <a:off x="6156176" y="1772816"/>
            <a:ext cx="2987824" cy="4401205"/>
          </a:xfrm>
          <a:prstGeom prst="rect">
            <a:avLst/>
          </a:prstGeom>
        </p:spPr>
        <p:txBody>
          <a:bodyPr wrap="square">
            <a:spAutoFit/>
          </a:bodyPr>
          <a:lstStyle/>
          <a:p>
            <a:pPr algn="ctr"/>
            <a:r>
              <a:rPr lang="es-CO" sz="2800" dirty="0" smtClean="0"/>
              <a:t>El sexto día-viernes-murió y fue sepultado, reposó el “séptimo día-sábado en la tumba, y resucito el “primer día de la semana-domingo </a:t>
            </a:r>
            <a:r>
              <a:rPr lang="es-CO" sz="2800" dirty="0" smtClean="0">
                <a:solidFill>
                  <a:srgbClr val="FF0000"/>
                </a:solidFill>
              </a:rPr>
              <a:t>(Lea Luc.23:56 al 24:1).</a:t>
            </a:r>
            <a:endParaRPr lang="es-CO" sz="28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4)">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to="" calcmode="lin" valueType="num">
                                      <p:cBhvr>
                                        <p:cTn id="17"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656184"/>
          </a:xfrm>
        </p:spPr>
        <p:txBody>
          <a:bodyPr>
            <a:normAutofit/>
          </a:bodyPr>
          <a:lstStyle/>
          <a:p>
            <a:pPr lvl="1" algn="ctr">
              <a:buNone/>
            </a:pPr>
            <a:r>
              <a:rPr lang="es-CO" dirty="0" smtClean="0"/>
              <a:t>    </a:t>
            </a:r>
            <a:r>
              <a:rPr lang="es-CO" sz="3200" dirty="0" smtClean="0">
                <a:solidFill>
                  <a:srgbClr val="FF0000"/>
                </a:solidFill>
              </a:rPr>
              <a:t>¿Cuándo aceptamos a Cristo anulamos la Ley? </a:t>
            </a:r>
          </a:p>
          <a:p>
            <a:pPr lvl="1" algn="ctr">
              <a:buNone/>
            </a:pPr>
            <a:r>
              <a:rPr lang="es-CO" b="1" dirty="0" smtClean="0"/>
              <a:t>Rom. 3: 31.</a:t>
            </a:r>
          </a:p>
        </p:txBody>
      </p:sp>
      <p:pic>
        <p:nvPicPr>
          <p:cNvPr id="1026" name="Picture 2" descr="http://t0.gstatic.com/images?q=tbn:ANd9GcR7WehZxvGQ7HlU9gpErQY7bvW12ioln3wi3HA8SLC7nfmw1rtW"/>
          <p:cNvPicPr>
            <a:picLocks noChangeAspect="1" noChangeArrowheads="1"/>
          </p:cNvPicPr>
          <p:nvPr/>
        </p:nvPicPr>
        <p:blipFill>
          <a:blip r:embed="rId2" cstate="print"/>
          <a:srcRect/>
          <a:stretch>
            <a:fillRect/>
          </a:stretch>
        </p:blipFill>
        <p:spPr bwMode="auto">
          <a:xfrm>
            <a:off x="6300192" y="3140968"/>
            <a:ext cx="2520280" cy="2880320"/>
          </a:xfrm>
          <a:prstGeom prst="rect">
            <a:avLst/>
          </a:prstGeom>
          <a:noFill/>
        </p:spPr>
      </p:pic>
      <p:sp>
        <p:nvSpPr>
          <p:cNvPr id="5" name="4 Rectángulo"/>
          <p:cNvSpPr/>
          <p:nvPr/>
        </p:nvSpPr>
        <p:spPr>
          <a:xfrm>
            <a:off x="2843808" y="2348880"/>
            <a:ext cx="3456384" cy="4801314"/>
          </a:xfrm>
          <a:prstGeom prst="rect">
            <a:avLst/>
          </a:prstGeom>
        </p:spPr>
        <p:txBody>
          <a:bodyPr wrap="square">
            <a:spAutoFit/>
          </a:bodyPr>
          <a:lstStyle/>
          <a:p>
            <a:pPr lvl="1" algn="ctr">
              <a:buNone/>
            </a:pPr>
            <a:r>
              <a:rPr lang="es-CO" baseline="30000" dirty="0" smtClean="0"/>
              <a:t> </a:t>
            </a:r>
            <a:r>
              <a:rPr lang="es-CO" sz="3200" dirty="0" smtClean="0"/>
              <a:t>¿Luego por la fe invalidamos la ley? </a:t>
            </a:r>
          </a:p>
          <a:p>
            <a:pPr lvl="1" algn="ctr">
              <a:buNone/>
            </a:pPr>
            <a:endParaRPr lang="es-CO" sz="3200" dirty="0" smtClean="0"/>
          </a:p>
          <a:p>
            <a:pPr lvl="1" algn="ctr">
              <a:buNone/>
            </a:pPr>
            <a:r>
              <a:rPr lang="es-CO" sz="3200" dirty="0" smtClean="0"/>
              <a:t>En ninguna manera, sino que confirmamos la ley.</a:t>
            </a:r>
          </a:p>
          <a:p>
            <a:pPr lvl="1"/>
            <a:endParaRPr lang="es-CO" dirty="0" smtClean="0"/>
          </a:p>
        </p:txBody>
      </p:sp>
      <p:sp>
        <p:nvSpPr>
          <p:cNvPr id="1028" name="AutoShape 4" descr="data:image/jpeg;base64,/9j/4AAQSkZJRgABAQAAAQABAAD/2wBDAAkGBwgHBgkIBwgKCgkLDRYPDQwMDRsUFRAWIB0iIiAdHx8kKDQsJCYxJx8fLT0tMTU3Ojo6Iys/RD84QzQ5Ojf/2wBDAQoKCg0MDRoPDxo3JR8lNzc3Nzc3Nzc3Nzc3Nzc3Nzc3Nzc3Nzc3Nzc3Nzc3Nzc3Nzc3Nzc3Nzc3Nzc3Nzc3Nzf/wAARCACLALoDASIAAhEBAxEB/8QAHAAAAQUBAQEAAAAAAAAAAAAABAEDBQYHAgAI/8QAOxAAAgEDAwIDBgQFAwMFAAAAAQIDAAQRBRIhMUEGE1EUIjJhcZEHQoGhFSNSsdFicsEkM/A0Q4KS4f/EABkBAAIDAQAAAAAAAAAAAAAAAAMEAAIFAf/EACgRAAICAgMAAQQCAgMAAAAAAAECAAMRIQQSMUETFCIyBVFDUmFxkf/aAAwDAQACEQMRAD8AzPzNpKsCV7fKkaVS3u5/WmbiQhiKZVueaGUBOYUWEDEMYhvhry+6RXMQzRCx55oTHGoZF7bnG0lgQeaNjiTyd7547VzFHkjiurydI4hGOrcn5UBmLEARoAIuTBbmZnP9I7AUFIG/Kac87JIIBFOKoYZ/WmlUKIi7FzB41cnGCc0fBbLCDJMMkjhK601RJexRhM5PNc3nmPfOUBALYAobuWPUahqUVcFhmMzxs77gK7sNHvdSnWGzheVycBQKsnhXw3c6zqEMGFVScvvOOK3LRvDmnaFGpsrZVfbguTkmhixviNcpaVx8kzFtK/DDXrhh7RAtvH3Z25q8aL4Ft9F2yMvnyjv1Gavt5dMkDbQc/KqjqF9ciXliD2IrN53Iz+OZXiozHQxO7yfyyd3un0NRk17IRjPFcz3Es3MjlvrQkrDucGsoCaqoFE9NMSCd+DUDqDTjcyyk/SpC5nQRn3ufriqxqGpTxs8ZDA9iR1puiosdQbHG4Fe3VztffKCvfioG4ZgTzii7+6doznAJOeKEub5rqLEsa7lAG9Rgn61vcelkAOJn8jko2VzBXfK4PUUkR5ppj1ryNtNaHXUyA4LgmOnJzTgXge9TKt7uPWnh0FTyQYJi3DAnOQf1oZnAxg/pTUobPU1woOaGBIXkjBchWUk8dxU3A1rJEp3jnrntVcVDgYoqMbIzkkn0oNtQfwxim9k9EkNRv0tLhorUq6Y+OomS5aQlixyevNLdoRbrKRjJoBX5FXqRQNQVtljHcOiky3J4o1JcusSISW6YoFIsgEfcVLaPMLS8hnChijA881W1hjMNRU2cTRvBPg5ooRqV9Gc491WHWpK6trazdmazi3E5B8scVctLuku9PimVcCRAcU3eaYl0h2KMgd+lJY7bjeQDgzLtVvEDGSAmOZTlGQ4Iqy+DvxFdkFnrzE491bo8Y/3f5oXWvDWwyP5ZIAqA07RZGjkbYSvTFTOBiWKh5s07wzwAJKrI4yrocgiqjrETwzkbgwPTmq5ZfxLSI/MspWlgJ9+Bj0+lFPrUV6vJaOYfEj8Vlcqpu2QIfjDofY5LMUIzzk9BVu0LwohRbjUwWcj/ALPQD61B+B7D+I6w15OC0MAyqkZG89D+gzWlqKc4PEUju4zA83kkHokjzoumNH5TWNuUPVTGDmqF488BQQ2M17oqeXt5lg6qR8vStNxzXF3AtzbyRP8AC6lTWp9NcaEQW11Ps+ddA/D/AFfxNKxiHstqrYM8yEj9BkZrRLL8GtAhtTFdT3U8pxmTcE/YVo1vBHbQJBCoVEUAADFI0jAAhM5yTzjFF7kDEEQCSZjviL8E1SF5tCvnZwM+TOBz8gw6frmsdvbWeyuZLa6jaKaNiro4wVI7EV9ixy7zgqRgDOaxL8aPD8TeI4Z7ZNstxbliR3ZP8g/tRK3JODBun9TIlPNGqPdH0oEdeOlGq42j6VZ5bj43mCS8sRSRJk8+tOOmGORXca1Q+SoBMIhC4ORXUcZmlCLnJOBim+g461IwlbLT3uiuXLAID3NLu2PPTDoM++CA67IkapaR8iP4m9TUKBk8U9cO0kjO5yzEk/WuI8g0atCq4grHDNmFwbwo54FG2rjzUDHALdfShITmjdPg9okAXjFUsAAOYWl27DrN/s7S+sNMtpbAre2ZjGHiPIHc4/xUjY6tazZUSZYfEh4IPzBqH/CqeWHS5LRnLxocjP5flVk1zSrTU7aQquy5CHy5l4YHtz3Ge1JKyEaMaZj2IYRi72XUbKg4YYNB2uimK0kbaBg5AofwpMrWsa3tyrzRkq475FXDajwlU6MKKoD7kdimhKNZ20UjSRTAKwJOai9T8NGSTfHtLAEketW+/wBOCuZUA3EkmmNgeNSrBHAyPr6UI15GDCq/yJWfDmqXvh7fF5Ilt2fLK/DA/I1omj6xbapGTASsi/HG4ww/89aqV7AVEkhiEiOMOncfMVE21tNZXcN7plwx2k4VuoHdSO4rlbms4+JyypbN+GasBmlFRmh6qmpW+SvlzrxJEfyn/FSRzng1oLgjImcwIODGSsnm5BAXIzj0rziUuQG935/T/NOAvk5ApJJNqltpOOw71CJI3EXL++Me6M8d+9Zb+JVz7R4nSFBkWtqSx+bHp9h+9aksyOSuCOvWsS/ErUYoW1K4ikzczny9wPwjoAP0FdrXJnCcCZJIpjba3Dd19KUNxQ5bJzTgbimYviSr7G6YzTQi6nIA+tCSpID1xXlt52XODt+dJ9QPmNdyfiGh4lYbmzg9q7up2vVRU91EHuKf+aEhgf8ALg464oyOIMApDAk9qqwAOczq9nGMSMaB3faASa6S2fupGPlVz0LS7ae4RXjLHPXpWhxaXpnkIlxZI23o2MGgNzepwq5hPtcbYzFraxmlYJEjMx7AVonhjwDqs0CzNGkSt1MhwQPpV50600WyIkitoxIO3ep0asjJgDHypG7nq+QdRiugptRGNDtLbQ7VoBje3xN61zPdyQOdp3Ke9B6hMzuWBz6VHe3AgrL17Vlvc7aEcSgfsYskDw3Ul5a+95xzNHnGT6j51OaVrCTfy42bcvBWQ4P61W5L/wAtiDwKi9avybUzWrYuo/gI4OO4+f0pricp0/Ey1tIYTT5LhHHvLzUY8SjK7eD3qj6H4zuVQSX9pJJGBgywqWA+o7VdLW+N+gKWzxowyPMByftxWv27RP6ZWDMfZJAdwIc9D6ULC8J1TzgpEOT72OhHFEzQDypbqT3nzsiFTnhaySGwJwGVuOR1A6n75riqWbE67hFzIyQm3lN9aOqiMc4/MPQirLpl8t/aJPHkFgMqw5U+hqL1TRXQmfTQBzl4D0b6eh/agRdzR3UctsRE0fE0Tgg7fSigmtt+QDKtq/j7LaSRXPmc8jp3NN2V0l1AkqgjcoO09RTzFcc/emMgjIipBBwZCeK79rPw7ez2wPm7NibRzubgf3r5t8amaNoreYFSPfKnrmt1/EfXZNNjt7OyAEs+Xc45A9a+cfEFy11qU0jEnnGT3xRaRvMo51iRhOTxTo6U1ingOKJKS8nwxdPISkPAPxV7+CO6nzmCqOwrYpbe1K7Qo+3WgbnSbOVMCIdewxSp/j7AB1aMjloTsYmQwaS7ztFAoye9TemeDrqaQeZuTP5tvFaNZaNa2khljtwXPfFSCIefd2j1x0q9f8eTuxp1+YBpBIDRfDsGmRg4Ly93Io7UpIbW1kklKAIuTk1TvxK8XS6Uyadplxi5PMrqeUHp9TWaXniDUrwqbm8lkVfysxIP1ph66kXooi3d7G7MZo8WupNcblcqCeM1LnVtoCsx3eorI4dRk4c/l/tUra6/JIFjk6qOGz1rAv4PbJAmxTdjCk+zUIdTEgCuSc9DQV5KoY5fB7VVo9X81U2yBWXnk9RXc2sx3UbRkhZV+HJ/as48Vx4JoKZLXWpOigbdwHUioi+1MbAdox8jUNNqjZ3qxz0K5qPnut5BBPOetN1cM53ONYg+ZY9Hu7g3Yj01/wCZMwRoX+Fs8Vp1hH4gtrZLNtOkBXhpFdSCPkc1n34RaY2peLVnkyYbRDI2ehJBAH75/SvoBRWgtHXRMzbuSCdCVy30q9upEMwWGFeiE+8PnVmgjSJFRFAVRgAdq8WC9hSqTijooXyJWOW9jlAajpNvfjLZjkxjenX6H1o0V0KJojBgwSpyIDpemjT1ZRM8mf6+30o1hkYxmuqYu5PKt5H3BSBwSe/augADEhJY5Myz8Rzpt7NdXVvqi+1QKY/IbgZHYH1rA7lJEc+chV++at/jiSe3nmt52PmySszc/Oqe8rsuwsSvoaYQYEoxyZwBT4HFMqKIAOKhlJ9Qfy2GPKkH+2mzGv5fNX6iiIdXs3U5zkdQOcUzcazGrYhtt4z8RcDirDlIfmW+2s/qeMjRfDI7fKq34z8VjQNMeTfm5kBWFD3PqflUhd+LtKjt3mcoQmeFOelYN4v16XxDq8l2+REpKwp/StENwK6gzWQcGRd/eS3l3LcXDs8sjFmZjkk0MG5rxya8BS+cwg1CRMSoHanYnwf1oZAc08I327sHFUIGNy/1GLZ+ZJpers2MPofSuJJ+QN2TjrmgBkda8ASw4Jof0RGPu3zCfMbBBOSaViMJnrmuobR5feQEAHvVi0Xw6tw8U006+624xleooNltdeyYdQ7LjE1P8EtKNn4blv5F9+8lLDP9C8D+xP61obPhqyvTfFF9p9pFZxW4gtIV2qRHngVP6P40juP/AFTKwb4WQYx9RSp5imc+2cS6iQZ6ZNPJzyetQ9tqdrOfMSZdvzOKK9tTzAueO1ES9fkwLVn+pJA0uaGaUZEeQGNOFwCATTQYQJWO5qlfirqfsWgLbo2JLiRQMdcA5/xVyJ+dZP8Ai7eR3F7FGrA+yr73yJ/8FXB3ucxMo8U3y6vcsXYe1QqFJJ+NR/zVa705dzNLO8hPLMTTQNMwJjijmnwpx8VDinh0HNVM6pxN+igkTl7WJT6qv+Kr/jfW7TStKlSOGJbyQbUAUgj51P65qh0uxmvZpVCIOgGCTWF65q1zrOoSXd2+S3AUdFA7Cs2hDY2T4Jo329FwPTObbUp7ddmQyE5Pr96IV7e/YRsiozHrkCogtSBvvWgS2MCZ6kDbDMm5/DlwrDyQXU9xzXK+H7pWUSKwU+g5pnSdbn01iNvnRt1RieKsMfjDT2AE+nzBv6o3HH3NJ2NyFOAMxtBx22TiAR6FDEN8rucDJBIFHaSI5coY0eMf+2VZSB9cEVLabf6TqI3xDLg4KysAxqft7O0MJYKoIHAYcn7UhbyHGnG49XUn+M4Erl1pWmSxjyYrmJz/ALGA/cH9qiZNClE3uSIy544OTVmv754rpM6Y0sX5/LfDfvRljdabcTKrW1zED0Dp0/8AkCaqt9yjIOv+51qaycESDs7S4QoJIUYoMAEA5qQhtL8uPZooGG34eQQf061MPtt70tFGbq3K4HvAMh/5FSEE9pGRJtkWXr7r0FrXY5MuKwBgSN0vVb+ORo9Z05XiGdrxId33Bo2TT7e7iY2xYA8kMu11+9FpfmWQATuD098UZPeC1Ko1xE5xk4j3VxvzlR+MirezuYSq3UjSIg4woBJ+Z70Yt09sok80rs55NSkOs6eYtspPzA4FQ2phLh92lsAMe8rgnHzHNVas+gzqv/xHIvE87X3ne0wsuQAo61Lr4pnEv8yE4H+hv71R2k1G2nZxNEcdBtGR96jv4rqt1JuhuZolTO7Lkgn5UdQf9pxgv9TVrfxhbhDJdKqIByd3T71i/i3VJJRqN3IC3tMhCnscnH9qP1/UrC7s/LkhlN4o5mDcfqKo+ozSeWYdx8tsHbng+laHE+of2MR5IRRoSGavCu3U85FIq1pxCdopPSiRE2O9Nw+6cmihIMdDVDn4l0C42ZYvxE8SPqN4dPib+RC5Zsfmb/8AM1Si2a7ldpHZ3bLE5JPem8VRF6KFnGbucmJXqXFLirSsSvZPrXjXqkkUMR0JH0NH2Os6hZMpgupAFOdpOQaj6WqsitoiWDMp0Zp2ha5/E7cTahJbJgY2hwG/WpMXdm5It5YgPXzAayBW9ak9O1WOyQhrG3nbOQ0g5rNu/jwclf8AyP1c4jTTU7eLzPeWZT67TRDIIlySDWeweL7YlVm0qKPn44XwR+1WS01KzuhiC9jwcHHmEH96z7eLZX6I9XyEs8Ml5boqu5UYgDtRejR3F9bGS4eNP6QvP3oOJ5k+BwwPpg0bBezovlqMj0UDNVXGMD2Wb2CyX+k2d08N5chJF+JSeaI/ieiTRj2S5QSH+piKgNU8ISanePd3E1wrPxyq8VHy+C2gG2PUHjb/AFDH9jTYqpYftuLl7Qf11LT7E0p8xzFHH2kd8K/0NQGpxvauzWs8TA9Y0JYn6cUTZ3a6Lpxtbu7iuVGW/mlSoPyHJp+W89ohjeO2t4QwyJDHtH9uv1xVPpdNiFV+3sp1zFMJN8vu7u3rTF7ZFmB2HOPSrP7G8f8A1ZdXCHduTkUoDSKZU2yHOcn50YXsPJ01IfZR5rGeM7jAzL9KDMbZ5XafTFaF5ckuTIi8DooqF10NbwEi2Hlk8vgU3Ty2LdSIndw0C9g0rUavnHT60+F4+IU2J07p+9O+YvpTpJMzhiRRpK69a5qSsUV4mvUlSSe616lFeqSRK9S16pJEzXs0lLipJEJ5pQ5ByvX1r2BXsD0qSw8khYa3f2IxBcMB3DHcP3qVTxdNIgW6t0c/1xSGJv2zVaAFLQjRUxyV3CC6xdAyzXXiGPysWtxqW8r0e6YhT8qjlv8AUr5lhFzcODwcOxP361FirPo13NaWCC3YJk8nYCT9xQ7EWtdDJhEZrW/I6l58PeHrKGxi32qTTgZMssYJz9TRWr22owWTGytklYHiMAc1UotZ1BmijNy2wyBSMDoT9K0axz7DAMk5QE5PrWbYGQhm3NFCGBVdSuaZcag0Jiv9OEC46Zzn96fazikUqY9oPXbxUtqJKvGF4BznFCzsQnBpW20htahkXAgsMEFuOXf6Fhg0zcafYXu5ACVPDjtXj72c81D3N5cWxcQSbBu9BRquzbzKWale17wvLp26a2bzLbPHqtQYIx3+1WefWL+UlZLgsBxjav8Aig9/+mP/AOg/xWzTY/XD7MybKlLZTU//2Q=="/>
          <p:cNvSpPr>
            <a:spLocks noChangeAspect="1" noChangeArrowheads="1"/>
          </p:cNvSpPr>
          <p:nvPr/>
        </p:nvSpPr>
        <p:spPr bwMode="auto">
          <a:xfrm>
            <a:off x="63500" y="-419100"/>
            <a:ext cx="1171575" cy="876300"/>
          </a:xfrm>
          <a:prstGeom prst="rect">
            <a:avLst/>
          </a:prstGeom>
          <a:noFill/>
        </p:spPr>
        <p:txBody>
          <a:bodyPr vert="horz" wrap="square" lIns="91440" tIns="45720" rIns="91440" bIns="45720" numCol="1" anchor="t" anchorCtr="0" compatLnSpc="1">
            <a:prstTxWarp prst="textNoShape">
              <a:avLst/>
            </a:prstTxWarp>
          </a:bodyPr>
          <a:lstStyle/>
          <a:p>
            <a:endParaRPr lang="es-CO"/>
          </a:p>
        </p:txBody>
      </p:sp>
      <p:pic>
        <p:nvPicPr>
          <p:cNvPr id="1030" name="Picture 6" descr="http://t3.gstatic.com/images?q=tbn:ANd9GcTDPZML3NyfuU5LmK4v2wmfMfYcbE4KDxffyuxLIV4CXR7zzshEOUdAFC7u"/>
          <p:cNvPicPr>
            <a:picLocks noChangeAspect="1" noChangeArrowheads="1"/>
          </p:cNvPicPr>
          <p:nvPr/>
        </p:nvPicPr>
        <p:blipFill>
          <a:blip r:embed="rId3" cstate="print"/>
          <a:srcRect/>
          <a:stretch>
            <a:fillRect/>
          </a:stretch>
        </p:blipFill>
        <p:spPr bwMode="auto">
          <a:xfrm>
            <a:off x="323528" y="3068960"/>
            <a:ext cx="2581275" cy="302433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 to="" calcmode="lin" valueType="num">
                                      <p:cBhvr>
                                        <p:cTn id="17" dur="1" fill="hold"/>
                                        <p:tgtEl>
                                          <p:spTgt spid="102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5">
                                            <p:txEl>
                                              <p:pRg st="0" end="0"/>
                                            </p:txEl>
                                          </p:spTgt>
                                        </p:tgtEl>
                                        <p:attrNameLst>
                                          <p:attrName>style.visibility</p:attrName>
                                        </p:attrNameLst>
                                      </p:cBhvr>
                                      <p:to>
                                        <p:strVal val="visible"/>
                                      </p:to>
                                    </p:set>
                                    <p:anim to="" calcmode="lin" valueType="num">
                                      <p:cBhvr>
                                        <p:cTn id="22" dur="1" fill="hold"/>
                                        <p:tgtEl>
                                          <p:spTgt spid="5">
                                            <p:txEl>
                                              <p:pRg st="0" end="0"/>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43" presetClass="entr" presetSubtype="0" fill="hold" nodeType="clickEffect">
                                  <p:stCondLst>
                                    <p:cond delay="0"/>
                                  </p:stCondLst>
                                  <p:childTnLst>
                                    <p:set>
                                      <p:cBhvr>
                                        <p:cTn id="26" dur="1" fill="hold">
                                          <p:stCondLst>
                                            <p:cond delay="0"/>
                                          </p:stCondLst>
                                        </p:cTn>
                                        <p:tgtEl>
                                          <p:spTgt spid="1030"/>
                                        </p:tgtEl>
                                        <p:attrNameLst>
                                          <p:attrName>style.visibility</p:attrName>
                                        </p:attrNameLst>
                                      </p:cBhvr>
                                      <p:to>
                                        <p:strVal val="visible"/>
                                      </p:to>
                                    </p:set>
                                    <p:animEffect transition="in" filter="fade">
                                      <p:cBhvr>
                                        <p:cTn id="27" dur="100"/>
                                        <p:tgtEl>
                                          <p:spTgt spid="1030"/>
                                        </p:tgtEl>
                                      </p:cBhvr>
                                    </p:animEffect>
                                    <p:anim calcmode="lin" valueType="num">
                                      <p:cBhvr>
                                        <p:cTn id="28" dur="400" fill="hold"/>
                                        <p:tgtEl>
                                          <p:spTgt spid="1030"/>
                                        </p:tgtEl>
                                        <p:attrNameLst>
                                          <p:attrName>ppt_x</p:attrName>
                                        </p:attrNameLst>
                                      </p:cBhvr>
                                      <p:tavLst>
                                        <p:tav tm="0">
                                          <p:val>
                                            <p:strVal val="#ppt_x"/>
                                          </p:val>
                                        </p:tav>
                                        <p:tav tm="100000">
                                          <p:val>
                                            <p:strVal val="#ppt_x"/>
                                          </p:val>
                                        </p:tav>
                                      </p:tavLst>
                                    </p:anim>
                                    <p:anim calcmode="lin" valueType="num">
                                      <p:cBhvr>
                                        <p:cTn id="29" dur="400" fill="hold"/>
                                        <p:tgtEl>
                                          <p:spTgt spid="1030"/>
                                        </p:tgtEl>
                                        <p:attrNameLst>
                                          <p:attrName>ppt_y</p:attrName>
                                        </p:attrNameLst>
                                      </p:cBhvr>
                                      <p:tavLst>
                                        <p:tav tm="0">
                                          <p:val>
                                            <p:strVal val="#ppt_y+0.31"/>
                                          </p:val>
                                        </p:tav>
                                        <p:tav tm="100000">
                                          <p:val>
                                            <p:strVal val="#ppt_y+0.31"/>
                                          </p:val>
                                        </p:tav>
                                      </p:tavLst>
                                    </p:anim>
                                    <p:anim calcmode="lin" valueType="num">
                                      <p:cBhvr>
                                        <p:cTn id="30" dur="600" decel="50000" fill="hold">
                                          <p:stCondLst>
                                            <p:cond delay="400"/>
                                          </p:stCondLst>
                                        </p:cTn>
                                        <p:tgtEl>
                                          <p:spTgt spid="103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1" dur="600" decel="50000" fill="hold">
                                          <p:stCondLst>
                                            <p:cond delay="400"/>
                                          </p:stCondLst>
                                        </p:cTn>
                                        <p:tgtEl>
                                          <p:spTgt spid="103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4" presetClass="entr" presetSubtype="0" fill="hold" nodeType="clickEffect">
                                  <p:stCondLst>
                                    <p:cond delay="0"/>
                                  </p:stCondLst>
                                  <p:childTnLst>
                                    <p:set>
                                      <p:cBhvr>
                                        <p:cTn id="35" dur="1" fill="hold">
                                          <p:stCondLst>
                                            <p:cond delay="0"/>
                                          </p:stCondLst>
                                        </p:cTn>
                                        <p:tgtEl>
                                          <p:spTgt spid="5">
                                            <p:txEl>
                                              <p:pRg st="2" end="2"/>
                                            </p:txEl>
                                          </p:spTgt>
                                        </p:tgtEl>
                                        <p:attrNameLst>
                                          <p:attrName>style.visibility</p:attrName>
                                        </p:attrNameLst>
                                      </p:cBhvr>
                                      <p:to>
                                        <p:strVal val="visible"/>
                                      </p:to>
                                    </p:set>
                                    <p:anim to="" calcmode="lin" valueType="num">
                                      <p:cBhvr>
                                        <p:cTn id="36" dur="1" fill="hold"/>
                                        <p:tgtEl>
                                          <p:spTgt spid="5">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448272"/>
          </a:xfrm>
        </p:spPr>
        <p:txBody>
          <a:bodyPr>
            <a:normAutofit lnSpcReduction="10000"/>
          </a:bodyPr>
          <a:lstStyle/>
          <a:p>
            <a:pPr lvl="1" algn="ctr">
              <a:buNone/>
            </a:pPr>
            <a:r>
              <a:rPr lang="es-CO" sz="3200" dirty="0" smtClean="0">
                <a:solidFill>
                  <a:srgbClr val="FF0000"/>
                </a:solidFill>
              </a:rPr>
              <a:t>¿Qué profecías hablan de la perpetuidad de la ley de Dios? </a:t>
            </a:r>
          </a:p>
          <a:p>
            <a:pPr lvl="1" algn="ctr">
              <a:buNone/>
            </a:pPr>
            <a:r>
              <a:rPr lang="es-CO" b="1" dirty="0" smtClean="0"/>
              <a:t>Isaías. 42: 21.</a:t>
            </a:r>
          </a:p>
          <a:p>
            <a:pPr lvl="1" algn="ctr">
              <a:buNone/>
            </a:pPr>
            <a:r>
              <a:rPr lang="es-CO" dirty="0" smtClean="0"/>
              <a:t>  Jehová se complació por amor de su justicia en magnificar la ley y engrandecerla.</a:t>
            </a:r>
            <a:r>
              <a:rPr lang="es-CO" b="1" dirty="0" smtClean="0"/>
              <a:t> </a:t>
            </a:r>
          </a:p>
        </p:txBody>
      </p:sp>
      <p:sp>
        <p:nvSpPr>
          <p:cNvPr id="4" name="3 Rectángulo"/>
          <p:cNvSpPr/>
          <p:nvPr/>
        </p:nvSpPr>
        <p:spPr>
          <a:xfrm>
            <a:off x="0" y="3212975"/>
            <a:ext cx="4283968" cy="2862322"/>
          </a:xfrm>
          <a:prstGeom prst="rect">
            <a:avLst/>
          </a:prstGeom>
        </p:spPr>
        <p:txBody>
          <a:bodyPr wrap="square">
            <a:spAutoFit/>
          </a:bodyPr>
          <a:lstStyle/>
          <a:p>
            <a:pPr lvl="1" algn="ctr">
              <a:buNone/>
            </a:pPr>
            <a:r>
              <a:rPr lang="es-CO" sz="3600" dirty="0" smtClean="0"/>
              <a:t>Cristo magnificó la “ley”, por precepto y ejemplo, demostrando que es sabia y justa.</a:t>
            </a:r>
          </a:p>
        </p:txBody>
      </p:sp>
      <p:pic>
        <p:nvPicPr>
          <p:cNvPr id="33794" name="Picture 2" descr="http://t3.gstatic.com/images?q=tbn:ANd9GcSGOplMjsTOR89Zw6HVCmvDNFTG21fDE_updhJNVVluT7mbG0E4Eg"/>
          <p:cNvPicPr>
            <a:picLocks noChangeAspect="1" noChangeArrowheads="1"/>
          </p:cNvPicPr>
          <p:nvPr/>
        </p:nvPicPr>
        <p:blipFill>
          <a:blip r:embed="rId2" cstate="print"/>
          <a:srcRect/>
          <a:stretch>
            <a:fillRect/>
          </a:stretch>
        </p:blipFill>
        <p:spPr bwMode="auto">
          <a:xfrm>
            <a:off x="7181850" y="4524374"/>
            <a:ext cx="1962150" cy="2333626"/>
          </a:xfrm>
          <a:prstGeom prst="rect">
            <a:avLst/>
          </a:prstGeom>
          <a:noFill/>
        </p:spPr>
      </p:pic>
      <p:pic>
        <p:nvPicPr>
          <p:cNvPr id="33796" name="Picture 4" descr="http://t3.gstatic.com/images?q=tbn:ANd9GcSGpdxHT-PurP03j92O3Hq2XTsvWRA97hpIzc5Ii2_Mwe_cmcKlzQ"/>
          <p:cNvPicPr>
            <a:picLocks noChangeAspect="1" noChangeArrowheads="1"/>
          </p:cNvPicPr>
          <p:nvPr/>
        </p:nvPicPr>
        <p:blipFill>
          <a:blip r:embed="rId3" cstate="print"/>
          <a:srcRect/>
          <a:stretch>
            <a:fillRect/>
          </a:stretch>
        </p:blipFill>
        <p:spPr bwMode="auto">
          <a:xfrm>
            <a:off x="4355976" y="2852936"/>
            <a:ext cx="2752725" cy="2520281"/>
          </a:xfrm>
          <a:prstGeom prst="rect">
            <a:avLst/>
          </a:prstGeom>
          <a:noFill/>
        </p:spPr>
      </p:pic>
      <p:sp>
        <p:nvSpPr>
          <p:cNvPr id="7" name="6 Rectángulo"/>
          <p:cNvSpPr/>
          <p:nvPr/>
        </p:nvSpPr>
        <p:spPr>
          <a:xfrm>
            <a:off x="4355976" y="5445223"/>
            <a:ext cx="2736304" cy="1200329"/>
          </a:xfrm>
          <a:prstGeom prst="rect">
            <a:avLst/>
          </a:prstGeom>
        </p:spPr>
        <p:txBody>
          <a:bodyPr wrap="square">
            <a:spAutoFit/>
          </a:bodyPr>
          <a:lstStyle/>
          <a:p>
            <a:pPr algn="ctr"/>
            <a:r>
              <a:rPr lang="es-CO" dirty="0" smtClean="0"/>
              <a:t>Fue a la sinagoga conforme a su costumbre el sábado, y se levantó a leer </a:t>
            </a:r>
            <a:r>
              <a:rPr lang="es-CO" dirty="0" smtClean="0">
                <a:solidFill>
                  <a:srgbClr val="FF0000"/>
                </a:solidFill>
              </a:rPr>
              <a:t>(Luc.4:16).</a:t>
            </a:r>
            <a:endParaRPr lang="es-CO"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to="" calcmode="lin" valueType="num">
                                      <p:cBhvr>
                                        <p:cTn id="22" dur="1" fill="hold"/>
                                        <p:tgtEl>
                                          <p:spTgt spid="4"/>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33796"/>
                                        </p:tgtEl>
                                        <p:attrNameLst>
                                          <p:attrName>style.visibility</p:attrName>
                                        </p:attrNameLst>
                                      </p:cBhvr>
                                      <p:to>
                                        <p:strVal val="visible"/>
                                      </p:to>
                                    </p:set>
                                    <p:anim to="" calcmode="lin" valueType="num">
                                      <p:cBhvr>
                                        <p:cTn id="27" dur="1" fill="hold"/>
                                        <p:tgtEl>
                                          <p:spTgt spid="33796"/>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33794"/>
                                        </p:tgtEl>
                                        <p:attrNameLst>
                                          <p:attrName>style.visibility</p:attrName>
                                        </p:attrNameLst>
                                      </p:cBhvr>
                                      <p:to>
                                        <p:strVal val="visible"/>
                                      </p:to>
                                    </p:set>
                                    <p:anim to="" calcmode="lin" valueType="num">
                                      <p:cBhvr>
                                        <p:cTn id="32" dur="1" fill="hold"/>
                                        <p:tgtEl>
                                          <p:spTgt spid="33794"/>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43" presetClass="entr" presetSubtype="0"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
                                        <p:tgtEl>
                                          <p:spTgt spid="7"/>
                                        </p:tgtEl>
                                      </p:cBhvr>
                                    </p:animEffect>
                                    <p:anim calcmode="lin" valueType="num">
                                      <p:cBhvr>
                                        <p:cTn id="38" dur="400" fill="hold"/>
                                        <p:tgtEl>
                                          <p:spTgt spid="7"/>
                                        </p:tgtEl>
                                        <p:attrNameLst>
                                          <p:attrName>ppt_x</p:attrName>
                                        </p:attrNameLst>
                                      </p:cBhvr>
                                      <p:tavLst>
                                        <p:tav tm="0">
                                          <p:val>
                                            <p:strVal val="#ppt_x"/>
                                          </p:val>
                                        </p:tav>
                                        <p:tav tm="100000">
                                          <p:val>
                                            <p:strVal val="#ppt_x"/>
                                          </p:val>
                                        </p:tav>
                                      </p:tavLst>
                                    </p:anim>
                                    <p:anim calcmode="lin" valueType="num">
                                      <p:cBhvr>
                                        <p:cTn id="39" dur="400" fill="hold"/>
                                        <p:tgtEl>
                                          <p:spTgt spid="7"/>
                                        </p:tgtEl>
                                        <p:attrNameLst>
                                          <p:attrName>ppt_y</p:attrName>
                                        </p:attrNameLst>
                                      </p:cBhvr>
                                      <p:tavLst>
                                        <p:tav tm="0">
                                          <p:val>
                                            <p:strVal val="#ppt_y+0.31"/>
                                          </p:val>
                                        </p:tav>
                                        <p:tav tm="100000">
                                          <p:val>
                                            <p:strVal val="#ppt_y+0.31"/>
                                          </p:val>
                                        </p:tav>
                                      </p:tavLst>
                                    </p:anim>
                                    <p:anim calcmode="lin" valueType="num">
                                      <p:cBhvr>
                                        <p:cTn id="40" dur="600" decel="50000" fill="hold">
                                          <p:stCondLst>
                                            <p:cond delay="4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1" dur="600" decel="50000" fill="hold">
                                          <p:stCondLst>
                                            <p:cond delay="4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260648"/>
            <a:ext cx="8892480" cy="6408712"/>
          </a:xfrm>
        </p:spPr>
        <p:txBody>
          <a:bodyPr>
            <a:normAutofit fontScale="85000" lnSpcReduction="20000"/>
          </a:bodyPr>
          <a:lstStyle/>
          <a:p>
            <a:pPr lvl="1" algn="ctr">
              <a:buNone/>
            </a:pPr>
            <a:r>
              <a:rPr lang="es-CO" sz="3100" dirty="0" smtClean="0">
                <a:solidFill>
                  <a:srgbClr val="FF0000"/>
                </a:solidFill>
              </a:rPr>
              <a:t>¿Cual es la finalidad de la Ley?</a:t>
            </a:r>
          </a:p>
          <a:p>
            <a:pPr lvl="1" algn="ctr">
              <a:buNone/>
            </a:pPr>
            <a:r>
              <a:rPr lang="es-CO" sz="3100" b="1" dirty="0" smtClean="0"/>
              <a:t> </a:t>
            </a:r>
            <a:r>
              <a:rPr lang="es-CO" b="1" dirty="0" smtClean="0"/>
              <a:t>Romanos 10.4 dice:</a:t>
            </a:r>
            <a:endParaRPr lang="es-CO" b="1" baseline="30000" dirty="0" smtClean="0"/>
          </a:p>
          <a:p>
            <a:pPr lvl="1" algn="ctr">
              <a:buNone/>
            </a:pPr>
            <a:r>
              <a:rPr lang="es-CO" dirty="0" smtClean="0"/>
              <a:t>“Pues el fin de la Ley es Cristo, para justicia a todo aquel que cree”</a:t>
            </a:r>
          </a:p>
          <a:p>
            <a:pPr lvl="1" algn="ctr">
              <a:buNone/>
            </a:pPr>
            <a:endParaRPr lang="es-CO" dirty="0" smtClean="0"/>
          </a:p>
          <a:p>
            <a:pPr lvl="1" algn="ctr">
              <a:buNone/>
            </a:pPr>
            <a:r>
              <a:rPr lang="es-CO" dirty="0" smtClean="0"/>
              <a:t>Debido a que este texto ha sido mal interpretado, trascribo lo que dice el </a:t>
            </a:r>
            <a:r>
              <a:rPr lang="es-CO" dirty="0" smtClean="0">
                <a:solidFill>
                  <a:srgbClr val="FF0000"/>
                </a:solidFill>
              </a:rPr>
              <a:t>(C.B.A).</a:t>
            </a:r>
          </a:p>
          <a:p>
            <a:pPr lvl="1" algn="ctr">
              <a:buNone/>
            </a:pPr>
            <a:r>
              <a:rPr lang="es-CO" dirty="0" smtClean="0"/>
              <a:t>La palabra griega télos, “fin”, está aquí en una posición que realza su importancia. Esta afirmación ha sido interpretada de diversas maneras:</a:t>
            </a:r>
          </a:p>
          <a:p>
            <a:pPr lvl="1">
              <a:buNone/>
            </a:pPr>
            <a:r>
              <a:rPr lang="es-CO" dirty="0" smtClean="0"/>
              <a:t>1). que </a:t>
            </a:r>
            <a:r>
              <a:rPr lang="es-CO" b="1" dirty="0" smtClean="0">
                <a:solidFill>
                  <a:srgbClr val="0070C0"/>
                </a:solidFill>
              </a:rPr>
              <a:t>Cristo es la terminación de la ley</a:t>
            </a:r>
            <a:r>
              <a:rPr lang="es-CO" dirty="0" smtClean="0"/>
              <a:t>; </a:t>
            </a:r>
          </a:p>
          <a:p>
            <a:pPr lvl="1">
              <a:buNone/>
            </a:pPr>
            <a:r>
              <a:rPr lang="es-CO" dirty="0" smtClean="0"/>
              <a:t>2). que </a:t>
            </a:r>
            <a:r>
              <a:rPr lang="es-CO" b="1" dirty="0" smtClean="0">
                <a:solidFill>
                  <a:srgbClr val="C00000"/>
                </a:solidFill>
              </a:rPr>
              <a:t> Cristo es la meta o propósito de la ley</a:t>
            </a:r>
            <a:r>
              <a:rPr lang="es-CO" b="1" dirty="0" smtClean="0">
                <a:solidFill>
                  <a:srgbClr val="FF0000"/>
                </a:solidFill>
              </a:rPr>
              <a:t> </a:t>
            </a:r>
            <a:r>
              <a:rPr lang="es-CO" dirty="0" smtClean="0">
                <a:solidFill>
                  <a:srgbClr val="FF0000"/>
                </a:solidFill>
              </a:rPr>
              <a:t>(Gal.3:24)</a:t>
            </a:r>
            <a:r>
              <a:rPr lang="es-CO" dirty="0" smtClean="0"/>
              <a:t>; Allí dice: Así le ley fue nuestro tutor, para llevarnos a Cristo, para que seamos justificados por la fe.</a:t>
            </a:r>
          </a:p>
          <a:p>
            <a:pPr lvl="1">
              <a:buNone/>
            </a:pPr>
            <a:r>
              <a:rPr lang="es-CO" dirty="0" smtClean="0"/>
              <a:t>3).que </a:t>
            </a:r>
            <a:r>
              <a:rPr lang="es-CO" b="1" dirty="0" smtClean="0">
                <a:solidFill>
                  <a:srgbClr val="7030A0"/>
                </a:solidFill>
              </a:rPr>
              <a:t>Cristo es el cumplimiento de la ley</a:t>
            </a:r>
            <a:r>
              <a:rPr lang="es-CO" dirty="0" smtClean="0"/>
              <a:t> </a:t>
            </a:r>
            <a:r>
              <a:rPr lang="es-CO" dirty="0" smtClean="0">
                <a:solidFill>
                  <a:srgbClr val="FF0000"/>
                </a:solidFill>
              </a:rPr>
              <a:t>(Mat.5:17)</a:t>
            </a:r>
            <a:r>
              <a:rPr lang="es-CO" dirty="0" smtClean="0"/>
              <a:t>; Allí dice: No penséis que he venido para abrogar la ley ó los profetas: no he venido para abrogar, sino á cumplir.</a:t>
            </a:r>
          </a:p>
          <a:p>
            <a:pPr lvl="1">
              <a:buNone/>
            </a:pPr>
            <a:r>
              <a:rPr lang="es-CO" dirty="0" smtClean="0"/>
              <a:t>4). que</a:t>
            </a:r>
            <a:r>
              <a:rPr lang="es-CO" dirty="0" smtClean="0">
                <a:solidFill>
                  <a:srgbClr val="00B050"/>
                </a:solidFill>
              </a:rPr>
              <a:t> Cristo es la terminación de la ley como medio de salvación </a:t>
            </a:r>
            <a:r>
              <a:rPr lang="es-CO" dirty="0" smtClean="0">
                <a:solidFill>
                  <a:srgbClr val="FF0000"/>
                </a:solidFill>
              </a:rPr>
              <a:t>(Rom.6:14)</a:t>
            </a:r>
            <a:r>
              <a:rPr lang="es-CO" dirty="0" smtClean="0"/>
              <a:t>. Allí dice:  Porque el pecado no se enseñoreará de vosotros; pues no estáis bajo la ley, sino bajo la gracia.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par>
                                <p:cTn id="13" presetID="24" presetClass="entr" presetSubtype="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to="" calcmode="lin" valueType="num">
                                      <p:cBhvr>
                                        <p:cTn id="15" dur="1" fill="hold"/>
                                        <p:tgtEl>
                                          <p:spTgt spid="3">
                                            <p:txEl>
                                              <p:pRg st="2" end="2"/>
                                            </p:txEl>
                                          </p:spTgt>
                                        </p:tgtEl>
                                        <p:attrNameLst>
                                          <p:attrName/>
                                        </p:attrNameLst>
                                      </p:cBhvr>
                                    </p:anim>
                                  </p:childTnLst>
                                </p:cTn>
                              </p:par>
                            </p:childTnLst>
                          </p:cTn>
                        </p:par>
                      </p:childTnLst>
                    </p:cTn>
                  </p:par>
                  <p:par>
                    <p:cTn id="16" fill="hold">
                      <p:stCondLst>
                        <p:cond delay="indefinite"/>
                      </p:stCondLst>
                      <p:childTnLst>
                        <p:par>
                          <p:cTn id="17" fill="hold">
                            <p:stCondLst>
                              <p:cond delay="0"/>
                            </p:stCondLst>
                            <p:childTnLst>
                              <p:par>
                                <p:cTn id="18" presetID="24" presetClass="entr" presetSubtype="0" fill="hold" nodeType="click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 to="" calcmode="lin" valueType="num">
                                      <p:cBhvr>
                                        <p:cTn id="20" dur="1" fill="hold"/>
                                        <p:tgtEl>
                                          <p:spTgt spid="3">
                                            <p:txEl>
                                              <p:pRg st="4" end="4"/>
                                            </p:txEl>
                                          </p:spTgt>
                                        </p:tgtEl>
                                        <p:attrNameLst>
                                          <p:attrName/>
                                        </p:attrNameLst>
                                      </p:cBhvr>
                                    </p:anim>
                                  </p:childTnLst>
                                </p:cTn>
                              </p:par>
                            </p:childTnLst>
                          </p:cTn>
                        </p:par>
                      </p:childTnLst>
                    </p:cTn>
                  </p:par>
                  <p:par>
                    <p:cTn id="21" fill="hold">
                      <p:stCondLst>
                        <p:cond delay="indefinite"/>
                      </p:stCondLst>
                      <p:childTnLst>
                        <p:par>
                          <p:cTn id="22" fill="hold">
                            <p:stCondLst>
                              <p:cond delay="0"/>
                            </p:stCondLst>
                            <p:childTnLst>
                              <p:par>
                                <p:cTn id="23" presetID="24" presetClass="entr" presetSubtype="0"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to="" calcmode="lin" valueType="num">
                                      <p:cBhvr>
                                        <p:cTn id="25" dur="1" fill="hold"/>
                                        <p:tgtEl>
                                          <p:spTgt spid="3">
                                            <p:txEl>
                                              <p:pRg st="5" end="5"/>
                                            </p:txEl>
                                          </p:spTgt>
                                        </p:tgtEl>
                                        <p:attrNameLst>
                                          <p:attrName/>
                                        </p:attrNameLst>
                                      </p:cBhvr>
                                    </p:anim>
                                  </p:childTnLst>
                                </p:cTn>
                              </p:par>
                            </p:childTnLst>
                          </p:cTn>
                        </p:par>
                      </p:childTnLst>
                    </p:cTn>
                  </p:par>
                  <p:par>
                    <p:cTn id="26" fill="hold">
                      <p:stCondLst>
                        <p:cond delay="indefinite"/>
                      </p:stCondLst>
                      <p:childTnLst>
                        <p:par>
                          <p:cTn id="27" fill="hold">
                            <p:stCondLst>
                              <p:cond delay="0"/>
                            </p:stCondLst>
                            <p:childTnLst>
                              <p:par>
                                <p:cTn id="28" presetID="24" presetClass="entr" presetSubtype="0" fill="hold" nodeType="click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 to="" calcmode="lin" valueType="num">
                                      <p:cBhvr>
                                        <p:cTn id="30" dur="1" fill="hold"/>
                                        <p:tgtEl>
                                          <p:spTgt spid="3">
                                            <p:txEl>
                                              <p:pRg st="6" end="6"/>
                                            </p:txEl>
                                          </p:spTgt>
                                        </p:tgtEl>
                                        <p:attrNameLst>
                                          <p:attrName/>
                                        </p:attrNameLst>
                                      </p:cBhvr>
                                    </p:anim>
                                  </p:childTnLst>
                                </p:cTn>
                              </p:par>
                            </p:childTnLst>
                          </p:cTn>
                        </p:par>
                      </p:childTnLst>
                    </p:cTn>
                  </p:par>
                  <p:par>
                    <p:cTn id="31" fill="hold">
                      <p:stCondLst>
                        <p:cond delay="indefinite"/>
                      </p:stCondLst>
                      <p:childTnLst>
                        <p:par>
                          <p:cTn id="32" fill="hold">
                            <p:stCondLst>
                              <p:cond delay="0"/>
                            </p:stCondLst>
                            <p:childTnLst>
                              <p:par>
                                <p:cTn id="33" presetID="24"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 to="" calcmode="lin" valueType="num">
                                      <p:cBhvr>
                                        <p:cTn id="35" dur="1" fill="hold"/>
                                        <p:tgtEl>
                                          <p:spTgt spid="3">
                                            <p:txEl>
                                              <p:pRg st="7" end="7"/>
                                            </p:txEl>
                                          </p:spTgt>
                                        </p:tgtEl>
                                        <p:attrNameLst>
                                          <p:attrName/>
                                        </p:attrNameLst>
                                      </p:cBhvr>
                                    </p:anim>
                                  </p:childTnLst>
                                </p:cTn>
                              </p:par>
                            </p:childTnLst>
                          </p:cTn>
                        </p:par>
                      </p:childTnLst>
                    </p:cTn>
                  </p:par>
                  <p:par>
                    <p:cTn id="36" fill="hold">
                      <p:stCondLst>
                        <p:cond delay="indefinite"/>
                      </p:stCondLst>
                      <p:childTnLst>
                        <p:par>
                          <p:cTn id="37" fill="hold">
                            <p:stCondLst>
                              <p:cond delay="0"/>
                            </p:stCondLst>
                            <p:childTnLst>
                              <p:par>
                                <p:cTn id="38" presetID="24" presetClass="entr" presetSubtype="0" fill="hold" nodeType="clickEffect">
                                  <p:stCondLst>
                                    <p:cond delay="0"/>
                                  </p:stCondLst>
                                  <p:childTnLst>
                                    <p:set>
                                      <p:cBhvr>
                                        <p:cTn id="39" dur="1" fill="hold">
                                          <p:stCondLst>
                                            <p:cond delay="0"/>
                                          </p:stCondLst>
                                        </p:cTn>
                                        <p:tgtEl>
                                          <p:spTgt spid="3">
                                            <p:txEl>
                                              <p:pRg st="8" end="8"/>
                                            </p:txEl>
                                          </p:spTgt>
                                        </p:tgtEl>
                                        <p:attrNameLst>
                                          <p:attrName>style.visibility</p:attrName>
                                        </p:attrNameLst>
                                      </p:cBhvr>
                                      <p:to>
                                        <p:strVal val="visible"/>
                                      </p:to>
                                    </p:set>
                                    <p:anim to="" calcmode="lin" valueType="num">
                                      <p:cBhvr>
                                        <p:cTn id="40" dur="1" fill="hold"/>
                                        <p:tgtEl>
                                          <p:spTgt spid="3">
                                            <p:txEl>
                                              <p:pRg st="8" end="8"/>
                                            </p:txEl>
                                          </p:spTgt>
                                        </p:tgtEl>
                                        <p:attrNameLst>
                                          <p:attrName/>
                                        </p:attrNameLst>
                                      </p:cBhvr>
                                    </p:anim>
                                  </p:childTnLst>
                                </p:cTn>
                              </p:par>
                            </p:childTnLst>
                          </p:cTn>
                        </p:par>
                      </p:childTnLst>
                    </p:cTn>
                  </p:par>
                  <p:par>
                    <p:cTn id="41" fill="hold">
                      <p:stCondLst>
                        <p:cond delay="indefinite"/>
                      </p:stCondLst>
                      <p:childTnLst>
                        <p:par>
                          <p:cTn id="42" fill="hold">
                            <p:stCondLst>
                              <p:cond delay="0"/>
                            </p:stCondLst>
                            <p:childTnLst>
                              <p:par>
                                <p:cTn id="43" presetID="24" presetClass="entr" presetSubtype="0" fill="hold" nodeType="clickEffect">
                                  <p:stCondLst>
                                    <p:cond delay="0"/>
                                  </p:stCondLst>
                                  <p:childTnLst>
                                    <p:set>
                                      <p:cBhvr>
                                        <p:cTn id="44" dur="1" fill="hold">
                                          <p:stCondLst>
                                            <p:cond delay="0"/>
                                          </p:stCondLst>
                                        </p:cTn>
                                        <p:tgtEl>
                                          <p:spTgt spid="3">
                                            <p:txEl>
                                              <p:pRg st="9" end="9"/>
                                            </p:txEl>
                                          </p:spTgt>
                                        </p:tgtEl>
                                        <p:attrNameLst>
                                          <p:attrName>style.visibility</p:attrName>
                                        </p:attrNameLst>
                                      </p:cBhvr>
                                      <p:to>
                                        <p:strVal val="visible"/>
                                      </p:to>
                                    </p:set>
                                    <p:anim to="" calcmode="lin" valueType="num">
                                      <p:cBhvr>
                                        <p:cTn id="45" dur="1" fill="hold"/>
                                        <p:tgtEl>
                                          <p:spTgt spid="3">
                                            <p:txEl>
                                              <p:pRg st="9" end="9"/>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568952" cy="6120680"/>
          </a:xfrm>
        </p:spPr>
        <p:txBody>
          <a:bodyPr>
            <a:normAutofit fontScale="77500" lnSpcReduction="20000"/>
          </a:bodyPr>
          <a:lstStyle/>
          <a:p>
            <a:pPr lvl="1" algn="ctr">
              <a:buNone/>
            </a:pPr>
            <a:r>
              <a:rPr lang="es-CO" dirty="0" smtClean="0"/>
              <a:t>    </a:t>
            </a:r>
            <a:r>
              <a:rPr lang="es-CO" sz="4100" dirty="0" smtClean="0"/>
              <a:t>La primera interpretación, “</a:t>
            </a:r>
            <a:r>
              <a:rPr lang="es-CO" sz="4100" u="sng" dirty="0" smtClean="0">
                <a:solidFill>
                  <a:srgbClr val="0070C0"/>
                </a:solidFill>
              </a:rPr>
              <a:t>que Cristo es la terminación de la ley</a:t>
            </a:r>
            <a:r>
              <a:rPr lang="es-CO" sz="4100" dirty="0" smtClean="0"/>
              <a:t>”; llamada antinomismo o antinomianismo,- como lo interpretan los Testigos de Jehová-  </a:t>
            </a:r>
            <a:r>
              <a:rPr lang="es-CO" sz="4100" u="sng" dirty="0" smtClean="0"/>
              <a:t>es una perversión de las Escrituras</a:t>
            </a:r>
            <a:r>
              <a:rPr lang="es-CO" sz="4100" dirty="0" smtClean="0"/>
              <a:t>, ya que </a:t>
            </a:r>
            <a:r>
              <a:rPr lang="es-CO" sz="4100" dirty="0" smtClean="0">
                <a:solidFill>
                  <a:srgbClr val="FF0000"/>
                </a:solidFill>
              </a:rPr>
              <a:t>(Rom.3:31)</a:t>
            </a:r>
            <a:r>
              <a:rPr lang="es-CO" sz="4100" dirty="0" smtClean="0"/>
              <a:t>. Dice: </a:t>
            </a:r>
            <a:r>
              <a:rPr lang="es-CO" sz="4100" dirty="0" smtClean="0">
                <a:solidFill>
                  <a:srgbClr val="0070C0"/>
                </a:solidFill>
              </a:rPr>
              <a:t>¿Luego por la fe invalidamos la ley?</a:t>
            </a:r>
            <a:r>
              <a:rPr lang="es-CO" sz="4100" u="sng" dirty="0" smtClean="0">
                <a:solidFill>
                  <a:srgbClr val="0070C0"/>
                </a:solidFill>
              </a:rPr>
              <a:t> En ninguna manera, sino que </a:t>
            </a:r>
            <a:r>
              <a:rPr lang="es-CO" sz="4100" i="1" u="sng" dirty="0" smtClean="0">
                <a:solidFill>
                  <a:srgbClr val="0070C0"/>
                </a:solidFill>
              </a:rPr>
              <a:t>CONFIRMAMOS LA LEY.</a:t>
            </a:r>
          </a:p>
          <a:p>
            <a:pPr lvl="1" algn="ctr">
              <a:buNone/>
            </a:pPr>
            <a:endParaRPr lang="es-CO" sz="4100" i="1" u="sng" dirty="0" smtClean="0">
              <a:solidFill>
                <a:srgbClr val="0070C0"/>
              </a:solidFill>
            </a:endParaRPr>
          </a:p>
          <a:p>
            <a:pPr lvl="1" algn="ctr">
              <a:buNone/>
            </a:pPr>
            <a:r>
              <a:rPr lang="es-CO" sz="4100" i="1" dirty="0" smtClean="0"/>
              <a:t>Además Cristo dice a los que lo han aceptado como su Salvador: “</a:t>
            </a:r>
            <a:r>
              <a:rPr lang="es-CO" sz="4100" b="1" i="1" dirty="0" smtClean="0"/>
              <a:t>Si me amáis, guardad mis Mandamientos</a:t>
            </a:r>
            <a:r>
              <a:rPr lang="es-CO" sz="4100" i="1" dirty="0" smtClean="0"/>
              <a:t>” </a:t>
            </a:r>
            <a:r>
              <a:rPr lang="es-CO" sz="4100" i="1" dirty="0" smtClean="0">
                <a:solidFill>
                  <a:srgbClr val="FF0000"/>
                </a:solidFill>
              </a:rPr>
              <a:t>(Juan 14:15). </a:t>
            </a:r>
            <a:r>
              <a:rPr lang="es-CO" sz="4100" i="1" dirty="0" smtClean="0"/>
              <a:t>Note lo que Él dice: “</a:t>
            </a:r>
            <a:r>
              <a:rPr lang="es-CO" sz="4100" b="1" i="1" u="sng" dirty="0" smtClean="0"/>
              <a:t>mis Mandamientos</a:t>
            </a:r>
            <a:r>
              <a:rPr lang="es-CO" sz="4100" i="1" dirty="0" smtClean="0"/>
              <a:t>”, los que Él habló al pueblo en el Sinaí, y escribió en las tablas de piedra, </a:t>
            </a:r>
            <a:r>
              <a:rPr lang="es-CO" sz="4100" b="1" i="1" dirty="0" smtClean="0"/>
              <a:t>no los que escribió Moisés.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par>
                                <p:cTn id="8" presetID="24" presetClass="entr" presetSubtype="0" fill="hold" grpId="0"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 to="" calcmode="lin" valueType="num">
                                      <p:cBhvr>
                                        <p:cTn id="10"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2592288"/>
          </a:xfrm>
        </p:spPr>
        <p:txBody>
          <a:bodyPr>
            <a:normAutofit fontScale="92500" lnSpcReduction="10000"/>
          </a:bodyPr>
          <a:lstStyle/>
          <a:p>
            <a:pPr marL="342900" lvl="1" indent="-342900" algn="ctr">
              <a:buNone/>
            </a:pPr>
            <a:r>
              <a:rPr lang="es-CO" dirty="0" smtClean="0"/>
              <a:t>      Las otras tres interpretaciones son verdaderas, pero la última parece concordar mejor con el contexto de este versículo, que</a:t>
            </a:r>
            <a:r>
              <a:rPr lang="es-CO" dirty="0" smtClean="0">
                <a:solidFill>
                  <a:srgbClr val="00B050"/>
                </a:solidFill>
              </a:rPr>
              <a:t> “Cristo es la terminación de la ley </a:t>
            </a:r>
            <a:r>
              <a:rPr lang="es-CO" u="sng" dirty="0" smtClean="0">
                <a:solidFill>
                  <a:srgbClr val="00B050"/>
                </a:solidFill>
              </a:rPr>
              <a:t>como medio de salvación</a:t>
            </a:r>
            <a:r>
              <a:rPr lang="es-CO" dirty="0" smtClean="0">
                <a:solidFill>
                  <a:srgbClr val="00B050"/>
                </a:solidFill>
              </a:rPr>
              <a:t>”, </a:t>
            </a:r>
            <a:r>
              <a:rPr lang="es-CO" dirty="0" smtClean="0"/>
              <a:t>pues Pablo está contrastando la forma como Dios justifica por la fe, con los intentos humanos de justificarse por medio de la obediencia a la ley.</a:t>
            </a:r>
          </a:p>
          <a:p>
            <a:endParaRPr lang="es-CO" dirty="0"/>
          </a:p>
        </p:txBody>
      </p:sp>
      <p:pic>
        <p:nvPicPr>
          <p:cNvPr id="4" name="Picture 2" descr="http://t2.gstatic.com/images?q=tbn:ANd9GcTPh6coUDXAASQGZuA6VxMqbiL_x8cBxaOVlUspgp_MD7CRu_D8LA"/>
          <p:cNvPicPr>
            <a:picLocks noChangeAspect="1" noChangeArrowheads="1"/>
          </p:cNvPicPr>
          <p:nvPr/>
        </p:nvPicPr>
        <p:blipFill>
          <a:blip r:embed="rId2" cstate="print"/>
          <a:srcRect/>
          <a:stretch>
            <a:fillRect/>
          </a:stretch>
        </p:blipFill>
        <p:spPr bwMode="auto">
          <a:xfrm>
            <a:off x="395536" y="2924944"/>
            <a:ext cx="1656184" cy="1728192"/>
          </a:xfrm>
          <a:prstGeom prst="rect">
            <a:avLst/>
          </a:prstGeom>
          <a:noFill/>
        </p:spPr>
      </p:pic>
      <p:pic>
        <p:nvPicPr>
          <p:cNvPr id="1026" name="Picture 2" descr="http://t2.gstatic.com/images?q=tbn:ANd9GcRyN01nfXbUQFRl_0iDobBg8Gb6xqI56OyUKi0-XOlley4wTXQ9"/>
          <p:cNvPicPr>
            <a:picLocks noChangeAspect="1" noChangeArrowheads="1"/>
          </p:cNvPicPr>
          <p:nvPr/>
        </p:nvPicPr>
        <p:blipFill>
          <a:blip r:embed="rId3" cstate="print"/>
          <a:srcRect/>
          <a:stretch>
            <a:fillRect/>
          </a:stretch>
        </p:blipFill>
        <p:spPr bwMode="auto">
          <a:xfrm>
            <a:off x="7164288" y="2996953"/>
            <a:ext cx="1584176" cy="1656183"/>
          </a:xfrm>
          <a:prstGeom prst="rect">
            <a:avLst/>
          </a:prstGeom>
          <a:noFill/>
        </p:spPr>
      </p:pic>
      <p:sp>
        <p:nvSpPr>
          <p:cNvPr id="6" name="5 Flecha derecha"/>
          <p:cNvSpPr/>
          <p:nvPr/>
        </p:nvSpPr>
        <p:spPr>
          <a:xfrm>
            <a:off x="2123728" y="3861048"/>
            <a:ext cx="4968552" cy="64807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7" name="6 Rectángulo"/>
          <p:cNvSpPr/>
          <p:nvPr/>
        </p:nvSpPr>
        <p:spPr>
          <a:xfrm>
            <a:off x="395536" y="4869160"/>
            <a:ext cx="8280920" cy="1815882"/>
          </a:xfrm>
          <a:prstGeom prst="rect">
            <a:avLst/>
          </a:prstGeom>
          <a:solidFill>
            <a:srgbClr val="FFC000"/>
          </a:solidFill>
        </p:spPr>
        <p:txBody>
          <a:bodyPr wrap="square">
            <a:spAutoFit/>
          </a:bodyPr>
          <a:lstStyle/>
          <a:p>
            <a:pPr algn="ctr"/>
            <a:r>
              <a:rPr lang="es-CO" sz="2800" dirty="0" smtClean="0"/>
              <a:t>La misión de la ley no es perdonar o salvar a los pecadores, sino mostrar el pecado y conducir a los pecadores a Cristo  que “quita los pecados del mundo” </a:t>
            </a:r>
            <a:r>
              <a:rPr lang="es-CO" sz="2800" dirty="0" smtClean="0">
                <a:solidFill>
                  <a:srgbClr val="FF0000"/>
                </a:solidFill>
              </a:rPr>
              <a:t>(Juan 1.29).</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to="" calcmode="lin" valueType="num">
                                      <p:cBhvr>
                                        <p:cTn id="7"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4762872" cy="4392487"/>
          </a:xfrm>
        </p:spPr>
        <p:txBody>
          <a:bodyPr>
            <a:normAutofit fontScale="85000" lnSpcReduction="20000"/>
          </a:bodyPr>
          <a:lstStyle/>
          <a:p>
            <a:pPr algn="ctr">
              <a:buNone/>
            </a:pPr>
            <a:r>
              <a:rPr lang="es-CO" dirty="0" smtClean="0"/>
              <a:t>      </a:t>
            </a:r>
            <a:r>
              <a:rPr lang="es-CO" sz="3600" dirty="0" smtClean="0"/>
              <a:t> Pablo se refiere al principio de </a:t>
            </a:r>
            <a:r>
              <a:rPr lang="es-CO" sz="3600" u="sng" dirty="0" smtClean="0"/>
              <a:t>ley en general y no a una ley en particular.</a:t>
            </a:r>
            <a:r>
              <a:rPr lang="es-CO" sz="3600" dirty="0" smtClean="0"/>
              <a:t>- toda la ley, tanto la ley ceremonial, como la ley moral-. Por tanto, la tendencia de todo el razonamiento muestra que el apóstol Pablo está hablando de ley en sentido general. </a:t>
            </a:r>
          </a:p>
          <a:p>
            <a:endParaRPr lang="es-CO" dirty="0"/>
          </a:p>
        </p:txBody>
      </p:sp>
      <p:sp>
        <p:nvSpPr>
          <p:cNvPr id="4" name="3 Rectángulo"/>
          <p:cNvSpPr/>
          <p:nvPr/>
        </p:nvSpPr>
        <p:spPr>
          <a:xfrm>
            <a:off x="323528" y="5085184"/>
            <a:ext cx="8820472" cy="1384995"/>
          </a:xfrm>
          <a:prstGeom prst="rect">
            <a:avLst/>
          </a:prstGeom>
          <a:solidFill>
            <a:srgbClr val="FFC000"/>
          </a:solidFill>
        </p:spPr>
        <p:txBody>
          <a:bodyPr wrap="square">
            <a:spAutoFit/>
          </a:bodyPr>
          <a:lstStyle/>
          <a:p>
            <a:pPr algn="ctr">
              <a:buNone/>
            </a:pPr>
            <a:r>
              <a:rPr lang="es-CO" sz="2800" dirty="0" smtClean="0"/>
              <a:t>La Biblia versión Reina Valera 1990, en este texto de </a:t>
            </a:r>
            <a:r>
              <a:rPr lang="es-CO" sz="2800" dirty="0" smtClean="0">
                <a:solidFill>
                  <a:srgbClr val="FF0000"/>
                </a:solidFill>
              </a:rPr>
              <a:t>Rom.10:4</a:t>
            </a:r>
            <a:r>
              <a:rPr lang="es-CO" sz="2800" dirty="0" smtClean="0"/>
              <a:t>, dice: “Porque la finalidad de la Ley es CONDUCIRNOS A CRISTO, para justificar a todo el que cree”.</a:t>
            </a:r>
          </a:p>
        </p:txBody>
      </p:sp>
      <p:pic>
        <p:nvPicPr>
          <p:cNvPr id="5" name="Picture 4" descr="http://t1.gstatic.com/images?q=tbn:ANd9GcTjaLlXtIbPrN9T8bIZB82B4u-36eFRlTITDQCcwBOt6c-Ww180TQ"/>
          <p:cNvPicPr>
            <a:picLocks noChangeAspect="1" noChangeArrowheads="1"/>
          </p:cNvPicPr>
          <p:nvPr/>
        </p:nvPicPr>
        <p:blipFill>
          <a:blip r:embed="rId2" cstate="print"/>
          <a:srcRect/>
          <a:stretch>
            <a:fillRect/>
          </a:stretch>
        </p:blipFill>
        <p:spPr bwMode="auto">
          <a:xfrm>
            <a:off x="5364088" y="980728"/>
            <a:ext cx="1296144" cy="2232248"/>
          </a:xfrm>
          <a:prstGeom prst="rect">
            <a:avLst/>
          </a:prstGeom>
          <a:noFill/>
        </p:spPr>
      </p:pic>
      <p:pic>
        <p:nvPicPr>
          <p:cNvPr id="6" name="Picture 6" descr="http://t3.gstatic.com/images?q=tbn:ANd9GcTXnC7gcDLAThLeH0JH22tGhCWBbTM5t5gXTmxkOoMHwStmKm5R"/>
          <p:cNvPicPr>
            <a:picLocks noChangeAspect="1" noChangeArrowheads="1"/>
          </p:cNvPicPr>
          <p:nvPr/>
        </p:nvPicPr>
        <p:blipFill>
          <a:blip r:embed="rId3" cstate="print"/>
          <a:srcRect/>
          <a:stretch>
            <a:fillRect/>
          </a:stretch>
        </p:blipFill>
        <p:spPr bwMode="auto">
          <a:xfrm>
            <a:off x="7164288" y="980728"/>
            <a:ext cx="1656184" cy="2160240"/>
          </a:xfrm>
          <a:prstGeom prst="rect">
            <a:avLst/>
          </a:prstGeom>
          <a:noFill/>
        </p:spPr>
      </p:pic>
      <p:sp>
        <p:nvSpPr>
          <p:cNvPr id="7" name="6 Rectángulo"/>
          <p:cNvSpPr/>
          <p:nvPr/>
        </p:nvSpPr>
        <p:spPr>
          <a:xfrm>
            <a:off x="5508104" y="3861048"/>
            <a:ext cx="3384376" cy="646331"/>
          </a:xfrm>
          <a:prstGeom prst="rect">
            <a:avLst/>
          </a:prstGeom>
          <a:solidFill>
            <a:srgbClr val="FFC000"/>
          </a:solidFill>
        </p:spPr>
        <p:txBody>
          <a:bodyPr wrap="square">
            <a:spAutoFit/>
          </a:bodyPr>
          <a:lstStyle/>
          <a:p>
            <a:pPr algn="ctr"/>
            <a:r>
              <a:rPr lang="es-CO" dirty="0" smtClean="0"/>
              <a:t>Ambas leyes mostraban a Cristo como la solución para el pecado.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4)">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
                                        <p:tgtEl>
                                          <p:spTgt spid="4"/>
                                        </p:tgtEl>
                                      </p:cBhvr>
                                    </p:animEffect>
                                    <p:anim calcmode="lin" valueType="num">
                                      <p:cBhvr>
                                        <p:cTn id="13" dur="400" fill="hold"/>
                                        <p:tgtEl>
                                          <p:spTgt spid="4"/>
                                        </p:tgtEl>
                                        <p:attrNameLst>
                                          <p:attrName>ppt_x</p:attrName>
                                        </p:attrNameLst>
                                      </p:cBhvr>
                                      <p:tavLst>
                                        <p:tav tm="0">
                                          <p:val>
                                            <p:strVal val="#ppt_x"/>
                                          </p:val>
                                        </p:tav>
                                        <p:tav tm="100000">
                                          <p:val>
                                            <p:strVal val="#ppt_x"/>
                                          </p:val>
                                        </p:tav>
                                      </p:tavLst>
                                    </p:anim>
                                    <p:anim calcmode="lin" valueType="num">
                                      <p:cBhvr>
                                        <p:cTn id="14" dur="400" fill="hold"/>
                                        <p:tgtEl>
                                          <p:spTgt spid="4"/>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692696"/>
            <a:ext cx="8568952" cy="5472608"/>
          </a:xfrm>
        </p:spPr>
        <p:txBody>
          <a:bodyPr>
            <a:normAutofit fontScale="92500" lnSpcReduction="10000"/>
          </a:bodyPr>
          <a:lstStyle/>
          <a:p>
            <a:pPr algn="ctr">
              <a:buNone/>
            </a:pPr>
            <a:r>
              <a:rPr lang="es-CO" dirty="0" smtClean="0"/>
              <a:t>      Continúa diciendo el </a:t>
            </a:r>
            <a:r>
              <a:rPr lang="es-CO" dirty="0" smtClean="0">
                <a:solidFill>
                  <a:srgbClr val="FF0000"/>
                </a:solidFill>
              </a:rPr>
              <a:t>(C.B.A).</a:t>
            </a:r>
            <a:r>
              <a:rPr lang="es-CO" dirty="0" smtClean="0"/>
              <a:t> Este versículo no implica que se podía lograr la justicia mediante la observancia de la ley en el tiempo del AT, y que con la venida de Cristo la fe sustituyó a la ley como un medio de alcanzar la justicia. </a:t>
            </a:r>
          </a:p>
          <a:p>
            <a:pPr>
              <a:buNone/>
            </a:pPr>
            <a:endParaRPr lang="es-CO" dirty="0" smtClean="0"/>
          </a:p>
          <a:p>
            <a:pPr algn="ctr">
              <a:buNone/>
            </a:pPr>
            <a:r>
              <a:rPr lang="es-CO" dirty="0" smtClean="0"/>
              <a:t>       Desde la caída de Adán, Dios había revelado sólo un camino por el cual los hombres pueden ser salvos:</a:t>
            </a:r>
          </a:p>
          <a:p>
            <a:pPr>
              <a:buNone/>
            </a:pPr>
            <a:endParaRPr lang="es-CO" dirty="0" smtClean="0"/>
          </a:p>
          <a:p>
            <a:pPr>
              <a:buNone/>
            </a:pPr>
            <a:r>
              <a:rPr lang="es-CO" dirty="0" smtClean="0"/>
              <a:t>      La fe en el Mesías venidero </a:t>
            </a:r>
            <a:r>
              <a:rPr lang="es-CO" dirty="0" smtClean="0">
                <a:solidFill>
                  <a:srgbClr val="FF0000"/>
                </a:solidFill>
              </a:rPr>
              <a:t>(Gen.3:15).</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
                                        <p:tgtEl>
                                          <p:spTgt spid="3">
                                            <p:txEl>
                                              <p:pRg st="0" end="0"/>
                                            </p:txEl>
                                          </p:spTgt>
                                        </p:tgtEl>
                                      </p:cBhvr>
                                    </p:animEffect>
                                    <p:anim calcmode="lin" valueType="num">
                                      <p:cBhvr>
                                        <p:cTn id="8"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fade">
                                      <p:cBhvr>
                                        <p:cTn id="16" dur="100"/>
                                        <p:tgtEl>
                                          <p:spTgt spid="3">
                                            <p:txEl>
                                              <p:pRg st="2" end="2"/>
                                            </p:txEl>
                                          </p:spTgt>
                                        </p:tgtEl>
                                      </p:cBhvr>
                                    </p:animEffect>
                                    <p:anim calcmode="lin" valueType="num">
                                      <p:cBhvr>
                                        <p:cTn id="17"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100"/>
                                        <p:tgtEl>
                                          <p:spTgt spid="3">
                                            <p:txEl>
                                              <p:pRg st="4" end="4"/>
                                            </p:txEl>
                                          </p:spTgt>
                                        </p:tgtEl>
                                      </p:cBhvr>
                                    </p:animEffect>
                                    <p:anim calcmode="lin" valueType="num">
                                      <p:cBhvr>
                                        <p:cTn id="26" dur="4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4" end="4"/>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5112568" cy="6192688"/>
          </a:xfrm>
        </p:spPr>
        <p:txBody>
          <a:bodyPr>
            <a:normAutofit/>
          </a:bodyPr>
          <a:lstStyle/>
          <a:p>
            <a:pPr algn="ctr">
              <a:buNone/>
            </a:pPr>
            <a:r>
              <a:rPr lang="es-CO" dirty="0" smtClean="0"/>
              <a:t>     Caín rechazó el ofrecimiento de Cristo para salvarlo </a:t>
            </a:r>
            <a:r>
              <a:rPr lang="es-CO" dirty="0" smtClean="0">
                <a:solidFill>
                  <a:srgbClr val="FF0000"/>
                </a:solidFill>
              </a:rPr>
              <a:t>(Gen.4:3-  5)</a:t>
            </a:r>
            <a:r>
              <a:rPr lang="es-CO" dirty="0" smtClean="0"/>
              <a:t>, y en lugar de ofrecer un cordero como Dios lo exigía, presentó “</a:t>
            </a:r>
            <a:r>
              <a:rPr lang="es-CO" b="1" dirty="0" smtClean="0"/>
              <a:t>frutos de la tierra</a:t>
            </a:r>
            <a:r>
              <a:rPr lang="es-CO" dirty="0" smtClean="0"/>
              <a:t>”. </a:t>
            </a:r>
          </a:p>
          <a:p>
            <a:pPr>
              <a:buNone/>
            </a:pPr>
            <a:endParaRPr lang="es-CO" dirty="0" smtClean="0"/>
          </a:p>
          <a:p>
            <a:pPr algn="ctr">
              <a:buNone/>
            </a:pPr>
            <a:r>
              <a:rPr lang="es-CO" dirty="0" smtClean="0"/>
              <a:t>    Abel al presentar en sacrificio un cordero, demostró fe en Cristo </a:t>
            </a:r>
            <a:r>
              <a:rPr lang="es-CO" dirty="0" smtClean="0">
                <a:solidFill>
                  <a:srgbClr val="FF0000"/>
                </a:solidFill>
              </a:rPr>
              <a:t>Heb.11:4. </a:t>
            </a:r>
          </a:p>
        </p:txBody>
      </p:sp>
      <p:sp>
        <p:nvSpPr>
          <p:cNvPr id="4" name="3 Rectángulo"/>
          <p:cNvSpPr/>
          <p:nvPr/>
        </p:nvSpPr>
        <p:spPr>
          <a:xfrm>
            <a:off x="2286000" y="2690336"/>
            <a:ext cx="4572000" cy="646331"/>
          </a:xfrm>
          <a:prstGeom prst="rect">
            <a:avLst/>
          </a:prstGeom>
        </p:spPr>
        <p:txBody>
          <a:bodyPr>
            <a:spAutoFit/>
          </a:bodyPr>
          <a:lstStyle/>
          <a:p>
            <a:pPr>
              <a:buNone/>
            </a:pPr>
            <a:r>
              <a:rPr lang="es-CO" dirty="0" smtClean="0"/>
              <a:t> </a:t>
            </a:r>
          </a:p>
          <a:p>
            <a:pPr>
              <a:buNone/>
            </a:pPr>
            <a:r>
              <a:rPr lang="es-CO" dirty="0" smtClean="0"/>
              <a:t>      </a:t>
            </a:r>
            <a:endParaRPr lang="es-CO" dirty="0" smtClean="0">
              <a:solidFill>
                <a:srgbClr val="FF0000"/>
              </a:solidFill>
            </a:endParaRPr>
          </a:p>
        </p:txBody>
      </p:sp>
      <p:pic>
        <p:nvPicPr>
          <p:cNvPr id="2050" name="Picture 2" descr="http://palabradeluz.files.wordpress.com/2011/06/4449763143_4b8efc08a8.jpg"/>
          <p:cNvPicPr>
            <a:picLocks noChangeAspect="1" noChangeArrowheads="1"/>
          </p:cNvPicPr>
          <p:nvPr/>
        </p:nvPicPr>
        <p:blipFill>
          <a:blip r:embed="rId2" cstate="print"/>
          <a:srcRect/>
          <a:stretch>
            <a:fillRect/>
          </a:stretch>
        </p:blipFill>
        <p:spPr bwMode="auto">
          <a:xfrm>
            <a:off x="5436096" y="404664"/>
            <a:ext cx="3240360" cy="3168352"/>
          </a:xfrm>
          <a:prstGeom prst="rect">
            <a:avLst/>
          </a:prstGeom>
          <a:noFill/>
        </p:spPr>
      </p:pic>
      <p:sp>
        <p:nvSpPr>
          <p:cNvPr id="6" name="5 Rectángulo"/>
          <p:cNvSpPr/>
          <p:nvPr/>
        </p:nvSpPr>
        <p:spPr>
          <a:xfrm>
            <a:off x="5292080" y="3717032"/>
            <a:ext cx="3600400" cy="2677656"/>
          </a:xfrm>
          <a:prstGeom prst="rect">
            <a:avLst/>
          </a:prstGeom>
          <a:solidFill>
            <a:schemeClr val="accent5">
              <a:lumMod val="20000"/>
              <a:lumOff val="80000"/>
            </a:schemeClr>
          </a:solidFill>
        </p:spPr>
        <p:txBody>
          <a:bodyPr wrap="square">
            <a:spAutoFit/>
          </a:bodyPr>
          <a:lstStyle/>
          <a:p>
            <a:pPr algn="ctr"/>
            <a:r>
              <a:rPr lang="es-CO" sz="2400" b="1" dirty="0" smtClean="0">
                <a:solidFill>
                  <a:srgbClr val="FF0000"/>
                </a:solidFill>
              </a:rPr>
              <a:t>Caín representa a aquellos que son expertos en cambiar lo que Dios dice, Y Abel, representa al remanente, que aun a costa de su vida, obedecen la Palabra de Dios.</a:t>
            </a:r>
            <a:endParaRPr lang="es-CO"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
                                        <p:tgtEl>
                                          <p:spTgt spid="3">
                                            <p:txEl>
                                              <p:pRg st="2" end="2"/>
                                            </p:txEl>
                                          </p:spTgt>
                                        </p:tgtEl>
                                      </p:cBhvr>
                                    </p:animEffect>
                                    <p:anim calcmode="lin" valueType="num">
                                      <p:cBhvr>
                                        <p:cTn id="8"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100"/>
                                        <p:tgtEl>
                                          <p:spTgt spid="6"/>
                                        </p:tgtEl>
                                      </p:cBhvr>
                                    </p:animEffect>
                                    <p:anim calcmode="lin" valueType="num">
                                      <p:cBhvr>
                                        <p:cTn id="17" dur="400" fill="hold"/>
                                        <p:tgtEl>
                                          <p:spTgt spid="6"/>
                                        </p:tgtEl>
                                        <p:attrNameLst>
                                          <p:attrName>ppt_x</p:attrName>
                                        </p:attrNameLst>
                                      </p:cBhvr>
                                      <p:tavLst>
                                        <p:tav tm="0">
                                          <p:val>
                                            <p:strVal val="#ppt_x"/>
                                          </p:val>
                                        </p:tav>
                                        <p:tav tm="100000">
                                          <p:val>
                                            <p:strVal val="#ppt_x"/>
                                          </p:val>
                                        </p:tav>
                                      </p:tavLst>
                                    </p:anim>
                                    <p:anim calcmode="lin" valueType="num">
                                      <p:cBhvr>
                                        <p:cTn id="18" dur="400" fill="hold"/>
                                        <p:tgtEl>
                                          <p:spTgt spid="6"/>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76672"/>
            <a:ext cx="5184576" cy="5976664"/>
          </a:xfrm>
        </p:spPr>
        <p:txBody>
          <a:bodyPr>
            <a:normAutofit lnSpcReduction="10000"/>
          </a:bodyPr>
          <a:lstStyle/>
          <a:p>
            <a:pPr algn="ctr">
              <a:buNone/>
            </a:pPr>
            <a:r>
              <a:rPr lang="es-CO" dirty="0" smtClean="0"/>
              <a:t>    </a:t>
            </a:r>
            <a:r>
              <a:rPr lang="es-CO" sz="3600" dirty="0" smtClean="0"/>
              <a:t>Cristo dice:”Nadie viene al Padre sino por mí” </a:t>
            </a:r>
            <a:r>
              <a:rPr lang="es-CO" sz="3600" dirty="0" smtClean="0">
                <a:solidFill>
                  <a:srgbClr val="FF0000"/>
                </a:solidFill>
              </a:rPr>
              <a:t>(Juan 14:6)</a:t>
            </a:r>
            <a:r>
              <a:rPr lang="es-CO" sz="3600" dirty="0" smtClean="0"/>
              <a:t>. No por guardar la Ley venimos al Padre, pero no podemos decir que amamos a Cristo o tenemos fe en Cristo si no guardamos la Ley  </a:t>
            </a:r>
            <a:r>
              <a:rPr lang="es-CO" sz="3600" dirty="0" smtClean="0">
                <a:solidFill>
                  <a:srgbClr val="FF0000"/>
                </a:solidFill>
              </a:rPr>
              <a:t>(Lea por favor Juan 14.15; 1 Juan 2:3-4). </a:t>
            </a:r>
          </a:p>
          <a:p>
            <a:endParaRPr lang="es-CO" dirty="0"/>
          </a:p>
        </p:txBody>
      </p:sp>
      <p:pic>
        <p:nvPicPr>
          <p:cNvPr id="1026" name="Picture 2" descr="http://t3.gstatic.com/images?q=tbn:ANd9GcTnVpDiTACPBWSPPhiBWCXBJ4LXnfVlOAJLsoffyVwgkIn86rTE"/>
          <p:cNvPicPr>
            <a:picLocks noChangeAspect="1" noChangeArrowheads="1"/>
          </p:cNvPicPr>
          <p:nvPr/>
        </p:nvPicPr>
        <p:blipFill>
          <a:blip r:embed="rId2" cstate="print"/>
          <a:srcRect/>
          <a:stretch>
            <a:fillRect/>
          </a:stretch>
        </p:blipFill>
        <p:spPr bwMode="auto">
          <a:xfrm>
            <a:off x="5796136" y="620688"/>
            <a:ext cx="3096344" cy="3528392"/>
          </a:xfrm>
          <a:prstGeom prst="rect">
            <a:avLst/>
          </a:prstGeom>
          <a:noFill/>
        </p:spPr>
      </p:pic>
      <p:sp>
        <p:nvSpPr>
          <p:cNvPr id="5" name="4 Rectángulo"/>
          <p:cNvSpPr/>
          <p:nvPr/>
        </p:nvSpPr>
        <p:spPr>
          <a:xfrm>
            <a:off x="5724128" y="4509119"/>
            <a:ext cx="3168352" cy="2246769"/>
          </a:xfrm>
          <a:prstGeom prst="rect">
            <a:avLst/>
          </a:prstGeom>
          <a:solidFill>
            <a:srgbClr val="FFFF00"/>
          </a:solidFill>
        </p:spPr>
        <p:txBody>
          <a:bodyPr wrap="square">
            <a:spAutoFit/>
          </a:bodyPr>
          <a:lstStyle/>
          <a:p>
            <a:pPr algn="ctr"/>
            <a:r>
              <a:rPr lang="es-CO" sz="2800" dirty="0" smtClean="0"/>
              <a:t>Este requisito existe desde que Adán peco en el Edén hasta la segunda venida de Cristo.</a:t>
            </a:r>
            <a:endParaRPr lang="es-CO"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
                                        <p:tgtEl>
                                          <p:spTgt spid="5"/>
                                        </p:tgtEl>
                                      </p:cBhvr>
                                    </p:animEffect>
                                    <p:anim calcmode="lin" valueType="num">
                                      <p:cBhvr>
                                        <p:cTn id="8" dur="400" fill="hold"/>
                                        <p:tgtEl>
                                          <p:spTgt spid="5"/>
                                        </p:tgtEl>
                                        <p:attrNameLst>
                                          <p:attrName>ppt_x</p:attrName>
                                        </p:attrNameLst>
                                      </p:cBhvr>
                                      <p:tavLst>
                                        <p:tav tm="0">
                                          <p:val>
                                            <p:strVal val="#ppt_x"/>
                                          </p:val>
                                        </p:tav>
                                        <p:tav tm="100000">
                                          <p:val>
                                            <p:strVal val="#ppt_x"/>
                                          </p:val>
                                        </p:tav>
                                      </p:tavLst>
                                    </p:anim>
                                    <p:anim calcmode="lin" valueType="num">
                                      <p:cBhvr>
                                        <p:cTn id="9" dur="400" fill="hold"/>
                                        <p:tgtEl>
                                          <p:spTgt spid="5"/>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640960" cy="6048672"/>
          </a:xfrm>
        </p:spPr>
        <p:txBody>
          <a:bodyPr>
            <a:normAutofit fontScale="85000" lnSpcReduction="20000"/>
          </a:bodyPr>
          <a:lstStyle/>
          <a:p>
            <a:pPr algn="ctr">
              <a:buNone/>
            </a:pPr>
            <a:r>
              <a:rPr lang="es-CO" dirty="0" smtClean="0"/>
              <a:t>   </a:t>
            </a:r>
            <a:r>
              <a:rPr lang="es-CO" sz="3600" dirty="0" smtClean="0">
                <a:solidFill>
                  <a:srgbClr val="FF0000"/>
                </a:solidFill>
              </a:rPr>
              <a:t>¿Cual debe ser la actitud de un cristiano hacia la Ley?</a:t>
            </a:r>
          </a:p>
          <a:p>
            <a:pPr algn="ctr">
              <a:buNone/>
            </a:pPr>
            <a:r>
              <a:rPr lang="es-CO" b="1" dirty="0" smtClean="0"/>
              <a:t> 1 Juan 2:3-4. </a:t>
            </a:r>
          </a:p>
          <a:p>
            <a:pPr algn="ctr">
              <a:buNone/>
            </a:pPr>
            <a:r>
              <a:rPr lang="es-CO" dirty="0" smtClean="0"/>
              <a:t>    “Y en esto sabemos que nosotros le conocemos, si guardamos </a:t>
            </a:r>
            <a:r>
              <a:rPr lang="es-CO" u="sng" dirty="0" smtClean="0">
                <a:solidFill>
                  <a:srgbClr val="0070C0"/>
                </a:solidFill>
              </a:rPr>
              <a:t>SUS</a:t>
            </a:r>
            <a:r>
              <a:rPr lang="es-CO" dirty="0" smtClean="0">
                <a:solidFill>
                  <a:srgbClr val="0070C0"/>
                </a:solidFill>
              </a:rPr>
              <a:t> </a:t>
            </a:r>
            <a:r>
              <a:rPr lang="es-CO" dirty="0" smtClean="0"/>
              <a:t>mandamientos. El que dice: Yo le conozco, y no guarda </a:t>
            </a:r>
            <a:r>
              <a:rPr lang="es-CO" u="sng" dirty="0" smtClean="0">
                <a:solidFill>
                  <a:srgbClr val="0070C0"/>
                </a:solidFill>
              </a:rPr>
              <a:t>SUS</a:t>
            </a:r>
            <a:r>
              <a:rPr lang="es-CO" dirty="0" smtClean="0"/>
              <a:t> mandamientos, el tal es mentiroso, y la verdad no está en él”</a:t>
            </a:r>
          </a:p>
          <a:p>
            <a:pPr algn="ctr">
              <a:buNone/>
            </a:pPr>
            <a:endParaRPr lang="es-CO" b="1" dirty="0" smtClean="0"/>
          </a:p>
          <a:p>
            <a:pPr algn="ctr">
              <a:buNone/>
            </a:pPr>
            <a:r>
              <a:rPr lang="es-CO" dirty="0" smtClean="0"/>
              <a:t>Note que el apóstol San Juan escribió este libro más o menos en el año </a:t>
            </a:r>
            <a:r>
              <a:rPr lang="es-CO" dirty="0" smtClean="0">
                <a:solidFill>
                  <a:srgbClr val="FF0000"/>
                </a:solidFill>
              </a:rPr>
              <a:t>95 d.C.</a:t>
            </a:r>
            <a:r>
              <a:rPr lang="es-CO" dirty="0" smtClean="0"/>
              <a:t> Y él pone de presente la necesidad de que los seguidores de Cristo, den evidencias de su fe guardando los mandamientos que Dios proclamó y escribió en las tabla de piedra, no los de Moisés, ya que estos habían sido abolidos  64 años antes por Cristo en la cruz.</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lnSpcReduction="10000"/>
          </a:bodyPr>
          <a:lstStyle/>
          <a:p>
            <a:pPr lvl="1" algn="ctr">
              <a:buNone/>
            </a:pPr>
            <a:r>
              <a:rPr lang="es-CO" dirty="0" smtClean="0"/>
              <a:t>   </a:t>
            </a:r>
            <a:r>
              <a:rPr lang="es-CO" sz="3200" dirty="0" smtClean="0">
                <a:solidFill>
                  <a:srgbClr val="FF0000"/>
                </a:solidFill>
              </a:rPr>
              <a:t>¿Cuando el apóstol San Juan escribe el ultimo libro de la Biblia, el Apocalipsis, más o menos en el año 96 d.C,  qué pasaporte dice es </a:t>
            </a:r>
            <a:r>
              <a:rPr lang="es-CO" sz="3200" u="sng" dirty="0" smtClean="0">
                <a:solidFill>
                  <a:srgbClr val="FF0000"/>
                </a:solidFill>
              </a:rPr>
              <a:t>INDISPENSABLE</a:t>
            </a:r>
            <a:r>
              <a:rPr lang="es-CO" sz="3200" dirty="0" smtClean="0">
                <a:solidFill>
                  <a:srgbClr val="FF0000"/>
                </a:solidFill>
              </a:rPr>
              <a:t> para entrar en la nueva Jerusalén?</a:t>
            </a:r>
          </a:p>
          <a:p>
            <a:pPr lvl="1" algn="ctr">
              <a:buNone/>
            </a:pPr>
            <a:r>
              <a:rPr lang="es-CO" b="1" dirty="0" smtClean="0"/>
              <a:t>Ap. 22: 14.</a:t>
            </a:r>
            <a:endParaRPr lang="es-CO" dirty="0" smtClean="0"/>
          </a:p>
          <a:p>
            <a:pPr lvl="1" algn="ctr">
              <a:buNone/>
            </a:pPr>
            <a:r>
              <a:rPr lang="es-CO" dirty="0" smtClean="0"/>
              <a:t>Bienaventurados los que guardan </a:t>
            </a:r>
            <a:r>
              <a:rPr lang="es-CO" u="sng" dirty="0" smtClean="0">
                <a:solidFill>
                  <a:srgbClr val="0070C0"/>
                </a:solidFill>
              </a:rPr>
              <a:t>SUS</a:t>
            </a:r>
            <a:r>
              <a:rPr lang="es-CO" dirty="0" smtClean="0"/>
              <a:t> mandamientos, para tener derecho al árbol de la vida, y poder entrar por las puertas en la ciudad.</a:t>
            </a:r>
          </a:p>
          <a:p>
            <a:pPr lvl="1" algn="ctr">
              <a:buNone/>
            </a:pPr>
            <a:endParaRPr lang="es-CO" dirty="0" smtClean="0"/>
          </a:p>
          <a:p>
            <a:pPr lvl="1" algn="ctr">
              <a:buNone/>
            </a:pPr>
            <a:r>
              <a:rPr lang="es-CO" dirty="0" smtClean="0"/>
              <a:t>  Nota: Algunos dicen: si, pero allí no dice que hay que guardar el sábado para entrar a la nueva Jerusalén, eso es cierto.</a:t>
            </a:r>
          </a:p>
          <a:p>
            <a:pPr lvl="1"/>
            <a:endParaRPr lang="es-CO" dirty="0" smtClean="0"/>
          </a:p>
          <a:p>
            <a:pPr lvl="1">
              <a:buNone/>
            </a:pPr>
            <a:endParaRPr lang="es-CO" dirty="0" smtClean="0"/>
          </a:p>
          <a:p>
            <a:pPr lvl="1"/>
            <a:endParaRPr lang="es-CO"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8568952" cy="1872208"/>
          </a:xfrm>
        </p:spPr>
        <p:txBody>
          <a:bodyPr>
            <a:normAutofit/>
          </a:bodyPr>
          <a:lstStyle/>
          <a:p>
            <a:pPr algn="ctr">
              <a:buNone/>
            </a:pPr>
            <a:r>
              <a:rPr lang="es-CO" dirty="0" smtClean="0"/>
              <a:t>  Pregunto: </a:t>
            </a:r>
            <a:r>
              <a:rPr lang="es-CO" dirty="0" smtClean="0">
                <a:solidFill>
                  <a:srgbClr val="FF0000"/>
                </a:solidFill>
              </a:rPr>
              <a:t>¿Cuántos mandamientos son “sus” mandamientos?</a:t>
            </a:r>
          </a:p>
          <a:p>
            <a:pPr algn="ctr">
              <a:buNone/>
            </a:pPr>
            <a:r>
              <a:rPr lang="es-CO" b="1" u="sng" dirty="0" smtClean="0">
                <a:solidFill>
                  <a:srgbClr val="FF0000"/>
                </a:solidFill>
              </a:rPr>
              <a:t>¿A cuales mandamientos se refiere?</a:t>
            </a:r>
            <a:r>
              <a:rPr lang="es-CO" b="1" u="sng" dirty="0" smtClean="0"/>
              <a:t>     </a:t>
            </a:r>
            <a:endParaRPr lang="es-CO" b="1" u="sng" dirty="0">
              <a:solidFill>
                <a:srgbClr val="FF0000"/>
              </a:solidFill>
            </a:endParaRPr>
          </a:p>
        </p:txBody>
      </p:sp>
      <p:sp>
        <p:nvSpPr>
          <p:cNvPr id="5" name="4 Rectángulo"/>
          <p:cNvSpPr/>
          <p:nvPr/>
        </p:nvSpPr>
        <p:spPr>
          <a:xfrm>
            <a:off x="251520" y="2636912"/>
            <a:ext cx="5472608" cy="4031873"/>
          </a:xfrm>
          <a:prstGeom prst="rect">
            <a:avLst/>
          </a:prstGeom>
        </p:spPr>
        <p:txBody>
          <a:bodyPr wrap="square">
            <a:spAutoFit/>
          </a:bodyPr>
          <a:lstStyle/>
          <a:p>
            <a:pPr algn="ctr">
              <a:buNone/>
            </a:pPr>
            <a:r>
              <a:rPr lang="es-CO" sz="3200" dirty="0" smtClean="0"/>
              <a:t>Allí tampoco dice: “</a:t>
            </a:r>
            <a:r>
              <a:rPr lang="es-CO" sz="3200" dirty="0" smtClean="0">
                <a:solidFill>
                  <a:srgbClr val="0070C0"/>
                </a:solidFill>
              </a:rPr>
              <a:t>No tendrás otros dioses fuera de mí”.</a:t>
            </a:r>
          </a:p>
          <a:p>
            <a:pPr algn="ctr">
              <a:buNone/>
            </a:pPr>
            <a:r>
              <a:rPr lang="es-CO" sz="3200" dirty="0" smtClean="0"/>
              <a:t>O</a:t>
            </a:r>
            <a:r>
              <a:rPr lang="es-CO" sz="3200" dirty="0" smtClean="0">
                <a:solidFill>
                  <a:srgbClr val="0070C0"/>
                </a:solidFill>
              </a:rPr>
              <a:t> “No matarás”, </a:t>
            </a:r>
            <a:r>
              <a:rPr lang="es-CO" sz="3200" dirty="0" smtClean="0"/>
              <a:t>o</a:t>
            </a:r>
            <a:r>
              <a:rPr lang="es-CO" sz="3200" dirty="0" smtClean="0">
                <a:solidFill>
                  <a:srgbClr val="0070C0"/>
                </a:solidFill>
              </a:rPr>
              <a:t> “No cometerás adulterio”, </a:t>
            </a:r>
            <a:r>
              <a:rPr lang="es-CO" sz="3200" dirty="0" smtClean="0"/>
              <a:t>o</a:t>
            </a:r>
            <a:r>
              <a:rPr lang="es-CO" sz="3200" dirty="0" smtClean="0">
                <a:solidFill>
                  <a:srgbClr val="0070C0"/>
                </a:solidFill>
              </a:rPr>
              <a:t> “No hurtarás”. </a:t>
            </a:r>
            <a:r>
              <a:rPr lang="es-CO" sz="3200" dirty="0" smtClean="0"/>
              <a:t>Pregunto:</a:t>
            </a:r>
            <a:r>
              <a:rPr lang="es-CO" sz="3200" dirty="0" smtClean="0">
                <a:solidFill>
                  <a:srgbClr val="0070C0"/>
                </a:solidFill>
              </a:rPr>
              <a:t> </a:t>
            </a:r>
            <a:r>
              <a:rPr lang="es-CO" sz="3200" dirty="0" smtClean="0">
                <a:solidFill>
                  <a:srgbClr val="FF0000"/>
                </a:solidFill>
              </a:rPr>
              <a:t>¿Sera que por que no mencionan, ya no están en vigencia?</a:t>
            </a:r>
            <a:r>
              <a:rPr lang="es-CO" sz="3200" dirty="0" smtClean="0">
                <a:solidFill>
                  <a:srgbClr val="0070C0"/>
                </a:solidFill>
              </a:rPr>
              <a:t> </a:t>
            </a:r>
            <a:r>
              <a:rPr lang="es-CO" sz="3200" dirty="0" smtClean="0"/>
              <a:t>Lógicamente que no.</a:t>
            </a:r>
          </a:p>
        </p:txBody>
      </p:sp>
      <p:pic>
        <p:nvPicPr>
          <p:cNvPr id="6146" name="Picture 2" descr="http://t1.gstatic.com/images?q=tbn:ANd9GcTNSJ-LnqrpXNA-zvCCcnFzoC6yyqUgFPH4F3TsaIpZ5yLkGEWddQ"/>
          <p:cNvPicPr>
            <a:picLocks noChangeAspect="1" noChangeArrowheads="1"/>
          </p:cNvPicPr>
          <p:nvPr/>
        </p:nvPicPr>
        <p:blipFill>
          <a:blip r:embed="rId2" cstate="print"/>
          <a:srcRect/>
          <a:stretch>
            <a:fillRect/>
          </a:stretch>
        </p:blipFill>
        <p:spPr bwMode="auto">
          <a:xfrm>
            <a:off x="5868144" y="2780928"/>
            <a:ext cx="3024336" cy="334744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to="" calcmode="lin" valueType="num">
                                      <p:cBhvr>
                                        <p:cTn id="7" dur="1" fill="hold"/>
                                        <p:tgtEl>
                                          <p:spTgt spid="3">
                                            <p:txEl>
                                              <p:pRg st="1" end="1"/>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6146"/>
                                        </p:tgtEl>
                                        <p:attrNameLst>
                                          <p:attrName>style.visibility</p:attrName>
                                        </p:attrNameLst>
                                      </p:cBhvr>
                                      <p:to>
                                        <p:strVal val="visible"/>
                                      </p:to>
                                    </p:set>
                                    <p:anim to="" calcmode="lin" valueType="num">
                                      <p:cBhvr>
                                        <p:cTn id="12" dur="1" fill="hold"/>
                                        <p:tgtEl>
                                          <p:spTgt spid="6146"/>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to="" calcmode="lin" valueType="num">
                                      <p:cBhvr>
                                        <p:cTn id="17"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5472608" cy="6192688"/>
          </a:xfrm>
        </p:spPr>
        <p:txBody>
          <a:bodyPr>
            <a:normAutofit fontScale="92500" lnSpcReduction="10000"/>
          </a:bodyPr>
          <a:lstStyle/>
          <a:p>
            <a:pPr algn="ctr">
              <a:buNone/>
            </a:pPr>
            <a:r>
              <a:rPr lang="es-CO" dirty="0" smtClean="0"/>
              <a:t>Por lo tanto, cuando Dios dice:</a:t>
            </a:r>
            <a:r>
              <a:rPr lang="es-CO" dirty="0" smtClean="0">
                <a:solidFill>
                  <a:srgbClr val="0070C0"/>
                </a:solidFill>
              </a:rPr>
              <a:t> “Si me amáis guardad </a:t>
            </a:r>
            <a:r>
              <a:rPr lang="es-CO" u="sng" dirty="0" smtClean="0">
                <a:solidFill>
                  <a:srgbClr val="0070C0"/>
                </a:solidFill>
              </a:rPr>
              <a:t>mis</a:t>
            </a:r>
            <a:r>
              <a:rPr lang="es-CO" dirty="0" smtClean="0">
                <a:solidFill>
                  <a:srgbClr val="0070C0"/>
                </a:solidFill>
              </a:rPr>
              <a:t> Mandamiento” </a:t>
            </a:r>
            <a:r>
              <a:rPr lang="es-CO" dirty="0" smtClean="0">
                <a:solidFill>
                  <a:srgbClr val="FF0000"/>
                </a:solidFill>
              </a:rPr>
              <a:t>(Lea Juan 14:15,21)</a:t>
            </a:r>
            <a:r>
              <a:rPr lang="es-CO" dirty="0" smtClean="0">
                <a:solidFill>
                  <a:srgbClr val="0070C0"/>
                </a:solidFill>
              </a:rPr>
              <a:t>, </a:t>
            </a:r>
            <a:r>
              <a:rPr lang="es-CO" dirty="0" smtClean="0"/>
              <a:t>o</a:t>
            </a:r>
            <a:r>
              <a:rPr lang="es-CO" dirty="0" smtClean="0">
                <a:solidFill>
                  <a:srgbClr val="0070C0"/>
                </a:solidFill>
              </a:rPr>
              <a:t> “el que dice que está en Él, y no guarda </a:t>
            </a:r>
            <a:r>
              <a:rPr lang="es-CO" u="sng" dirty="0" smtClean="0">
                <a:solidFill>
                  <a:srgbClr val="0070C0"/>
                </a:solidFill>
              </a:rPr>
              <a:t>sus</a:t>
            </a:r>
            <a:r>
              <a:rPr lang="es-CO" dirty="0" smtClean="0">
                <a:solidFill>
                  <a:srgbClr val="0070C0"/>
                </a:solidFill>
              </a:rPr>
              <a:t> Mandamientos, es un mentiroso, y la Verdad no está en él” </a:t>
            </a:r>
            <a:r>
              <a:rPr lang="es-CO" dirty="0" smtClean="0">
                <a:solidFill>
                  <a:srgbClr val="FF0000"/>
                </a:solidFill>
              </a:rPr>
              <a:t>(1 Juan 2:3-4)</a:t>
            </a:r>
            <a:r>
              <a:rPr lang="es-CO" dirty="0" smtClean="0">
                <a:solidFill>
                  <a:srgbClr val="0070C0"/>
                </a:solidFill>
              </a:rPr>
              <a:t>, </a:t>
            </a:r>
            <a:r>
              <a:rPr lang="es-CO" dirty="0" smtClean="0"/>
              <a:t>o</a:t>
            </a:r>
            <a:r>
              <a:rPr lang="es-CO" dirty="0" smtClean="0">
                <a:solidFill>
                  <a:srgbClr val="0070C0"/>
                </a:solidFill>
              </a:rPr>
              <a:t> como cuando dice </a:t>
            </a:r>
            <a:r>
              <a:rPr lang="es-CO" dirty="0" smtClean="0">
                <a:solidFill>
                  <a:srgbClr val="FF0000"/>
                </a:solidFill>
              </a:rPr>
              <a:t>(Santiago 2:12)</a:t>
            </a:r>
            <a:r>
              <a:rPr lang="es-CO" dirty="0" smtClean="0">
                <a:solidFill>
                  <a:srgbClr val="0070C0"/>
                </a:solidFill>
              </a:rPr>
              <a:t>, que “habéis de ser juzgados por </a:t>
            </a:r>
            <a:r>
              <a:rPr lang="es-CO" u="sng" dirty="0" smtClean="0">
                <a:solidFill>
                  <a:srgbClr val="0070C0"/>
                </a:solidFill>
              </a:rPr>
              <a:t>la </a:t>
            </a:r>
            <a:r>
              <a:rPr lang="es-CO" dirty="0" smtClean="0">
                <a:solidFill>
                  <a:srgbClr val="0070C0"/>
                </a:solidFill>
              </a:rPr>
              <a:t>Ley de la libertad". </a:t>
            </a:r>
            <a:r>
              <a:rPr lang="es-CO" dirty="0" smtClean="0"/>
              <a:t>Se entiende que están hablando de todos los diez Mandamientos. </a:t>
            </a:r>
          </a:p>
        </p:txBody>
      </p:sp>
      <p:pic>
        <p:nvPicPr>
          <p:cNvPr id="1026" name="Picture 2" descr="http://t3.gstatic.com/images?q=tbn:ANd9GcRlymPBfBi9e5gnCnnuN9R9CooZOx41ddK2oDWGJj7GHN3igXU"/>
          <p:cNvPicPr>
            <a:picLocks noChangeAspect="1" noChangeArrowheads="1"/>
          </p:cNvPicPr>
          <p:nvPr/>
        </p:nvPicPr>
        <p:blipFill>
          <a:blip r:embed="rId2" cstate="print"/>
          <a:srcRect/>
          <a:stretch>
            <a:fillRect/>
          </a:stretch>
        </p:blipFill>
        <p:spPr bwMode="auto">
          <a:xfrm>
            <a:off x="5940152" y="332656"/>
            <a:ext cx="2880320" cy="3456384"/>
          </a:xfrm>
          <a:prstGeom prst="rect">
            <a:avLst/>
          </a:prstGeom>
          <a:noFill/>
        </p:spPr>
      </p:pic>
      <p:sp>
        <p:nvSpPr>
          <p:cNvPr id="6" name="5 Rectángulo"/>
          <p:cNvSpPr/>
          <p:nvPr/>
        </p:nvSpPr>
        <p:spPr>
          <a:xfrm>
            <a:off x="5796136" y="4005064"/>
            <a:ext cx="3096344" cy="2554545"/>
          </a:xfrm>
          <a:prstGeom prst="rect">
            <a:avLst/>
          </a:prstGeom>
          <a:solidFill>
            <a:srgbClr val="FFFF00"/>
          </a:solidFill>
        </p:spPr>
        <p:txBody>
          <a:bodyPr wrap="square">
            <a:spAutoFit/>
          </a:bodyPr>
          <a:lstStyle/>
          <a:p>
            <a:pPr algn="ctr"/>
            <a:r>
              <a:rPr lang="es-CO" sz="2000" dirty="0" smtClean="0"/>
              <a:t>Todos estos detalles forman parte del plan de Satanás para “</a:t>
            </a:r>
            <a:r>
              <a:rPr lang="es-CO" sz="2000" b="1" dirty="0" smtClean="0">
                <a:solidFill>
                  <a:srgbClr val="0070C0"/>
                </a:solidFill>
              </a:rPr>
              <a:t>perseguir a la mujer que guarda los Mandamientos de Dios</a:t>
            </a:r>
            <a:r>
              <a:rPr lang="es-CO" sz="2000" dirty="0" smtClean="0"/>
              <a:t>”, y que fueron profetizados muchos siglos antes en </a:t>
            </a:r>
            <a:r>
              <a:rPr lang="es-CO" sz="2000" dirty="0" smtClean="0">
                <a:solidFill>
                  <a:srgbClr val="FF0000"/>
                </a:solidFill>
              </a:rPr>
              <a:t>(Daniel 7:25).  </a:t>
            </a:r>
            <a:endParaRPr lang="es-CO" sz="20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to="" calcmode="lin" valueType="num">
                                      <p:cBhvr>
                                        <p:cTn id="7"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5472608" cy="6192688"/>
          </a:xfrm>
        </p:spPr>
        <p:txBody>
          <a:bodyPr>
            <a:normAutofit/>
          </a:bodyPr>
          <a:lstStyle/>
          <a:p>
            <a:pPr algn="ctr">
              <a:buNone/>
            </a:pPr>
            <a:r>
              <a:rPr lang="es-CO" dirty="0" smtClean="0"/>
              <a:t>    Como tampoco menciona específicamente ninguno de los otros nueve mandamientos, por tanto, al decir “</a:t>
            </a:r>
            <a:r>
              <a:rPr lang="es-CO" dirty="0" smtClean="0">
                <a:solidFill>
                  <a:srgbClr val="0070C0"/>
                </a:solidFill>
              </a:rPr>
              <a:t>SUS MANDAMIENTOS</a:t>
            </a:r>
            <a:r>
              <a:rPr lang="es-CO" dirty="0" smtClean="0"/>
              <a:t>”, aquí, como en </a:t>
            </a:r>
            <a:r>
              <a:rPr lang="es-CO" dirty="0" smtClean="0">
                <a:solidFill>
                  <a:srgbClr val="FF0000"/>
                </a:solidFill>
              </a:rPr>
              <a:t>1 Juan 2:3-4,</a:t>
            </a:r>
            <a:r>
              <a:rPr lang="es-CO" dirty="0" smtClean="0"/>
              <a:t>  se está refiriendo a todos los diez mandamientos escritos con el Dedo de Dios en dos tablas de piedra, que los podemos leer en </a:t>
            </a:r>
            <a:r>
              <a:rPr lang="es-CO" dirty="0" smtClean="0">
                <a:solidFill>
                  <a:srgbClr val="FF0000"/>
                </a:solidFill>
              </a:rPr>
              <a:t>(Éxodo 20:3-17).  </a:t>
            </a:r>
          </a:p>
          <a:p>
            <a:endParaRPr lang="es-CO" dirty="0"/>
          </a:p>
        </p:txBody>
      </p:sp>
      <p:pic>
        <p:nvPicPr>
          <p:cNvPr id="2050" name="Picture 2" descr="http://t1.gstatic.com/images?q=tbn:ANd9GcQLpw2YxDHWi_quBVAWibkn3-8acspfDEIkTqIdXsag_0YAmIAo"/>
          <p:cNvPicPr>
            <a:picLocks noChangeAspect="1" noChangeArrowheads="1"/>
          </p:cNvPicPr>
          <p:nvPr/>
        </p:nvPicPr>
        <p:blipFill>
          <a:blip r:embed="rId2" cstate="print"/>
          <a:srcRect/>
          <a:stretch>
            <a:fillRect/>
          </a:stretch>
        </p:blipFill>
        <p:spPr bwMode="auto">
          <a:xfrm>
            <a:off x="6084168" y="692696"/>
            <a:ext cx="2736304" cy="2921868"/>
          </a:xfrm>
          <a:prstGeom prst="rect">
            <a:avLst/>
          </a:prstGeom>
          <a:noFill/>
        </p:spPr>
      </p:pic>
      <p:sp>
        <p:nvSpPr>
          <p:cNvPr id="5" name="4 Rectángulo"/>
          <p:cNvSpPr/>
          <p:nvPr/>
        </p:nvSpPr>
        <p:spPr>
          <a:xfrm>
            <a:off x="6012160" y="3789040"/>
            <a:ext cx="2880320" cy="3108543"/>
          </a:xfrm>
          <a:prstGeom prst="rect">
            <a:avLst/>
          </a:prstGeom>
          <a:solidFill>
            <a:srgbClr val="FFFF00"/>
          </a:solidFill>
        </p:spPr>
        <p:txBody>
          <a:bodyPr wrap="square">
            <a:spAutoFit/>
          </a:bodyPr>
          <a:lstStyle/>
          <a:p>
            <a:pPr algn="ctr"/>
            <a:r>
              <a:rPr lang="es-CO" sz="2800" dirty="0" smtClean="0">
                <a:solidFill>
                  <a:srgbClr val="FF0000"/>
                </a:solidFill>
              </a:rPr>
              <a:t>So se está refiriendo solamente a ocho o nueve Mandamientos, se refiere a todos los diez.</a:t>
            </a:r>
            <a:endParaRPr lang="es-CO"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to="" calcmode="lin" valueType="num">
                                      <p:cBhvr>
                                        <p:cTn id="7"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¿Quiénes participan en este complot contra la ley de Dios?</a:t>
            </a:r>
            <a:endParaRPr lang="es-CO" dirty="0"/>
          </a:p>
        </p:txBody>
      </p:sp>
      <p:pic>
        <p:nvPicPr>
          <p:cNvPr id="50178" name="Picture 2" descr="http://t3.gstatic.com/images?q=tbn:ANd9GcSoGnDCBAjDsu8laulTuqWegV54PVv6g383PNZNaUAwrQ8E9MVjOg"/>
          <p:cNvPicPr>
            <a:picLocks noChangeAspect="1" noChangeArrowheads="1"/>
          </p:cNvPicPr>
          <p:nvPr/>
        </p:nvPicPr>
        <p:blipFill>
          <a:blip r:embed="rId2" cstate="print"/>
          <a:srcRect/>
          <a:stretch>
            <a:fillRect/>
          </a:stretch>
        </p:blipFill>
        <p:spPr bwMode="auto">
          <a:xfrm>
            <a:off x="3131840" y="2348880"/>
            <a:ext cx="3600400" cy="3240360"/>
          </a:xfrm>
          <a:prstGeom prst="rect">
            <a:avLst/>
          </a:prstGeom>
          <a:noFill/>
        </p:spPr>
      </p:pic>
      <p:sp>
        <p:nvSpPr>
          <p:cNvPr id="5" name="4 Rectángulo"/>
          <p:cNvSpPr/>
          <p:nvPr/>
        </p:nvSpPr>
        <p:spPr>
          <a:xfrm>
            <a:off x="0" y="1772816"/>
            <a:ext cx="3131840" cy="5222329"/>
          </a:xfrm>
          <a:prstGeom prst="rect">
            <a:avLst/>
          </a:prstGeom>
        </p:spPr>
        <p:txBody>
          <a:bodyPr wrap="square">
            <a:spAutoFit/>
          </a:bodyPr>
          <a:lstStyle/>
          <a:p>
            <a:pPr algn="ctr"/>
            <a:r>
              <a:rPr lang="es-CO" sz="3600" dirty="0" smtClean="0">
                <a:solidFill>
                  <a:srgbClr val="FF0000"/>
                </a:solidFill>
              </a:rPr>
              <a:t>Apocalipsis 17:5.</a:t>
            </a:r>
          </a:p>
          <a:p>
            <a:pPr algn="ctr"/>
            <a:r>
              <a:rPr lang="es-CO" sz="3600" dirty="0" smtClean="0"/>
              <a:t> </a:t>
            </a:r>
            <a:r>
              <a:rPr lang="es-CO" sz="3600" u="sng" dirty="0" smtClean="0"/>
              <a:t>Babilonia</a:t>
            </a:r>
            <a:r>
              <a:rPr lang="es-CO" sz="3600" dirty="0" smtClean="0"/>
              <a:t> la grande, la </a:t>
            </a:r>
            <a:r>
              <a:rPr lang="es-CO" sz="3600" u="sng" dirty="0" smtClean="0"/>
              <a:t>madre </a:t>
            </a:r>
            <a:r>
              <a:rPr lang="es-CO" sz="3600" dirty="0" smtClean="0"/>
              <a:t>de las rameras y de las abominaciones de la tierra. </a:t>
            </a:r>
            <a:endParaRPr lang="es-CO" sz="3600" dirty="0"/>
          </a:p>
        </p:txBody>
      </p:sp>
      <p:sp>
        <p:nvSpPr>
          <p:cNvPr id="6" name="5 Rectángulo"/>
          <p:cNvSpPr/>
          <p:nvPr/>
        </p:nvSpPr>
        <p:spPr>
          <a:xfrm>
            <a:off x="6732240" y="1916832"/>
            <a:ext cx="2411760" cy="4893647"/>
          </a:xfrm>
          <a:prstGeom prst="rect">
            <a:avLst/>
          </a:prstGeom>
        </p:spPr>
        <p:txBody>
          <a:bodyPr wrap="square">
            <a:spAutoFit/>
          </a:bodyPr>
          <a:lstStyle/>
          <a:p>
            <a:pPr algn="ctr"/>
            <a:r>
              <a:rPr lang="es-CO" sz="2400" dirty="0" smtClean="0"/>
              <a:t>Participan todas aquellas denominaciones religiosas que de una o de otra manera, han cambiado o mutilado la Santa Ley de Dios, como son la “madre” y las “hijas”, de “Babilonia”.</a:t>
            </a:r>
            <a:endParaRPr lang="es-CO"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to="" calcmode="lin" valueType="num">
                                      <p:cBhvr>
                                        <p:cTn id="7" dur="1" fill="hold"/>
                                        <p:tgtEl>
                                          <p:spTgt spid="5"/>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to="" calcmode="lin" valueType="num">
                                      <p:cBhvr>
                                        <p:cTn id="12"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0"/>
            <a:ext cx="8640960" cy="6525344"/>
          </a:xfrm>
        </p:spPr>
        <p:txBody>
          <a:bodyPr>
            <a:normAutofit fontScale="25000" lnSpcReduction="20000"/>
          </a:bodyPr>
          <a:lstStyle/>
          <a:p>
            <a:pPr marL="342900" lvl="1" indent="-342900" algn="ctr">
              <a:buNone/>
            </a:pPr>
            <a:r>
              <a:rPr lang="es-CO" sz="4000" dirty="0" smtClean="0"/>
              <a:t> </a:t>
            </a:r>
            <a:r>
              <a:rPr lang="es-CO" sz="12800" dirty="0" smtClean="0">
                <a:solidFill>
                  <a:srgbClr val="FF0000"/>
                </a:solidFill>
              </a:rPr>
              <a:t>¿Qué es importante hoy para nosotros?</a:t>
            </a:r>
          </a:p>
          <a:p>
            <a:pPr marL="342900" lvl="1" indent="-342900" algn="ctr">
              <a:buNone/>
            </a:pPr>
            <a:r>
              <a:rPr lang="es-CO" sz="12800" b="1" dirty="0" smtClean="0"/>
              <a:t> 1 Corintios. 7: 19.</a:t>
            </a:r>
          </a:p>
          <a:p>
            <a:pPr marL="342900" lvl="1" indent="-342900" algn="ctr">
              <a:buNone/>
            </a:pPr>
            <a:r>
              <a:rPr lang="es-CO" sz="12800" dirty="0" smtClean="0"/>
              <a:t>La circuncisión nada es, y la incircuncision nada es; </a:t>
            </a:r>
            <a:r>
              <a:rPr lang="es-CO" sz="12800" b="1" i="1" u="sng" dirty="0" smtClean="0">
                <a:solidFill>
                  <a:srgbClr val="0070C0"/>
                </a:solidFill>
              </a:rPr>
              <a:t>sino la observancia de los mandamientos de Dios.</a:t>
            </a:r>
          </a:p>
          <a:p>
            <a:pPr marL="342900" lvl="1" indent="-342900" algn="ctr">
              <a:buNone/>
            </a:pPr>
            <a:endParaRPr lang="es-CO" sz="12800" b="1" i="1" u="sng" dirty="0" smtClean="0">
              <a:solidFill>
                <a:srgbClr val="0070C0"/>
              </a:solidFill>
            </a:endParaRPr>
          </a:p>
          <a:p>
            <a:pPr marL="342900" lvl="1" indent="-342900" algn="ctr">
              <a:buNone/>
            </a:pPr>
            <a:r>
              <a:rPr lang="es-CO" sz="12800" i="1" dirty="0" smtClean="0"/>
              <a:t>Note que estas palabras las dice el mismo apóstol Pablo, autor del libro a los Colosenses </a:t>
            </a:r>
            <a:r>
              <a:rPr lang="es-CO" sz="12800" i="1" dirty="0" smtClean="0">
                <a:solidFill>
                  <a:srgbClr val="FF0000"/>
                </a:solidFill>
              </a:rPr>
              <a:t>Cap.2:14-16. </a:t>
            </a:r>
          </a:p>
          <a:p>
            <a:pPr marL="342900" lvl="1" indent="-342900" algn="ctr">
              <a:buNone/>
            </a:pPr>
            <a:endParaRPr lang="es-CO" sz="12800" i="1" dirty="0" smtClean="0"/>
          </a:p>
          <a:p>
            <a:pPr marL="342900" lvl="1" indent="-342900" algn="ctr">
              <a:buNone/>
            </a:pPr>
            <a:r>
              <a:rPr lang="es-CO" sz="12800" i="1" dirty="0" smtClean="0"/>
              <a:t>     Esto no quiere decir que la Biblia se contradice, de ninguna manera, lo que sucede es que, muchos se equivocan al interpretar mal este pasaje haciendo que se contradiga con otros textos de la Palabra de Dios.</a:t>
            </a:r>
            <a:endParaRPr lang="es-CO" sz="12800" b="1"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to="" calcmode="lin" valueType="num">
                                      <p:cBhvr>
                                        <p:cTn id="7" dur="1" fill="hold"/>
                                        <p:tgtEl>
                                          <p:spTgt spid="3">
                                            <p:txEl>
                                              <p:pRg st="1" end="1"/>
                                            </p:txEl>
                                          </p:spTgt>
                                        </p:tgtEl>
                                        <p:attrNameLst>
                                          <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 to="" calcmode="lin" valueType="num">
                                      <p:cBhvr>
                                        <p:cTn id="10" dur="1" fill="hold"/>
                                        <p:tgtEl>
                                          <p:spTgt spid="3">
                                            <p:txEl>
                                              <p:pRg st="2" end="2"/>
                                            </p:txEl>
                                          </p:spTgt>
                                        </p:tgtEl>
                                        <p:attrNameLst>
                                          <p:attrName/>
                                        </p:attrNameLst>
                                      </p:cBhvr>
                                    </p:anim>
                                  </p:childTnLst>
                                </p:cTn>
                              </p:par>
                            </p:childTnLst>
                          </p:cTn>
                        </p:par>
                      </p:childTnLst>
                    </p:cTn>
                  </p:par>
                  <p:par>
                    <p:cTn id="11" fill="hold">
                      <p:stCondLst>
                        <p:cond delay="indefinite"/>
                      </p:stCondLst>
                      <p:childTnLst>
                        <p:par>
                          <p:cTn id="12" fill="hold">
                            <p:stCondLst>
                              <p:cond delay="0"/>
                            </p:stCondLst>
                            <p:childTnLst>
                              <p:par>
                                <p:cTn id="13" presetID="24"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to="" calcmode="lin" valueType="num">
                                      <p:cBhvr>
                                        <p:cTn id="15" dur="1" fill="hold"/>
                                        <p:tgtEl>
                                          <p:spTgt spid="3">
                                            <p:txEl>
                                              <p:pRg st="4" end="4"/>
                                            </p:txEl>
                                          </p:spTgt>
                                        </p:tgtEl>
                                        <p:attrNameLst>
                                          <p:attrName/>
                                        </p:attrNameLst>
                                      </p:cBhvr>
                                    </p:anim>
                                  </p:childTnLst>
                                </p:cTn>
                              </p:par>
                            </p:childTnLst>
                          </p:cTn>
                        </p:par>
                      </p:childTnLst>
                    </p:cTn>
                  </p:par>
                  <p:par>
                    <p:cTn id="16" fill="hold">
                      <p:stCondLst>
                        <p:cond delay="indefinite"/>
                      </p:stCondLst>
                      <p:childTnLst>
                        <p:par>
                          <p:cTn id="17" fill="hold">
                            <p:stCondLst>
                              <p:cond delay="0"/>
                            </p:stCondLst>
                            <p:childTnLst>
                              <p:par>
                                <p:cTn id="18" presetID="24" presetClass="entr" presetSubtype="0" fill="hold" nodeType="clickEffect">
                                  <p:stCondLst>
                                    <p:cond delay="0"/>
                                  </p:stCondLst>
                                  <p:childTnLst>
                                    <p:set>
                                      <p:cBhvr>
                                        <p:cTn id="19" dur="1" fill="hold">
                                          <p:stCondLst>
                                            <p:cond delay="0"/>
                                          </p:stCondLst>
                                        </p:cTn>
                                        <p:tgtEl>
                                          <p:spTgt spid="3">
                                            <p:txEl>
                                              <p:pRg st="6" end="6"/>
                                            </p:txEl>
                                          </p:spTgt>
                                        </p:tgtEl>
                                        <p:attrNameLst>
                                          <p:attrName>style.visibility</p:attrName>
                                        </p:attrNameLst>
                                      </p:cBhvr>
                                      <p:to>
                                        <p:strVal val="visible"/>
                                      </p:to>
                                    </p:set>
                                    <p:anim to="" calcmode="lin" valueType="num">
                                      <p:cBhvr>
                                        <p:cTn id="20" dur="1" fill="hold"/>
                                        <p:tgtEl>
                                          <p:spTgt spid="3">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fontScale="90000"/>
          </a:bodyPr>
          <a:lstStyle/>
          <a:p>
            <a:r>
              <a:rPr lang="es-CO" dirty="0" smtClean="0"/>
              <a:t>¿Qué exige Dios de su iglesia hoy en pleno siglo XXl?</a:t>
            </a:r>
            <a:endParaRPr lang="es-CO" dirty="0"/>
          </a:p>
        </p:txBody>
      </p:sp>
      <p:sp>
        <p:nvSpPr>
          <p:cNvPr id="3" name="2 Marcador de contenido"/>
          <p:cNvSpPr>
            <a:spLocks noGrp="1"/>
          </p:cNvSpPr>
          <p:nvPr>
            <p:ph idx="1"/>
          </p:nvPr>
        </p:nvSpPr>
        <p:spPr>
          <a:xfrm>
            <a:off x="457200" y="1600200"/>
            <a:ext cx="8229600" cy="4925144"/>
          </a:xfrm>
        </p:spPr>
        <p:txBody>
          <a:bodyPr>
            <a:normAutofit fontScale="92500" lnSpcReduction="10000"/>
          </a:bodyPr>
          <a:lstStyle/>
          <a:p>
            <a:pPr marL="342900" lvl="1" indent="-342900" algn="ctr">
              <a:buNone/>
            </a:pPr>
            <a:r>
              <a:rPr lang="es-CO" b="1" dirty="0" smtClean="0"/>
              <a:t>    </a:t>
            </a:r>
            <a:r>
              <a:rPr lang="es-CO" b="1" dirty="0" smtClean="0">
                <a:solidFill>
                  <a:srgbClr val="FF0000"/>
                </a:solidFill>
              </a:rPr>
              <a:t>Ap. 12: 17.</a:t>
            </a:r>
          </a:p>
          <a:p>
            <a:pPr marL="342900" lvl="1" indent="-342900" algn="ctr">
              <a:buNone/>
            </a:pPr>
            <a:r>
              <a:rPr lang="es-CO" b="1" baseline="30000" dirty="0" smtClean="0"/>
              <a:t> </a:t>
            </a:r>
            <a:r>
              <a:rPr lang="es-CO" b="1" dirty="0" smtClean="0"/>
              <a:t>   </a:t>
            </a:r>
            <a:r>
              <a:rPr lang="es-CO" b="1" baseline="30000" dirty="0" smtClean="0"/>
              <a:t> </a:t>
            </a:r>
            <a:r>
              <a:rPr lang="es-CO" b="1" dirty="0" smtClean="0"/>
              <a:t>Entonces el dragón se enfureció contra la mujer–la iglesia- ; y se fue a hacer guerra contra el remanente de la simiente de ella,</a:t>
            </a:r>
            <a:r>
              <a:rPr lang="es-CO" b="1" i="1" dirty="0" smtClean="0">
                <a:solidFill>
                  <a:srgbClr val="0070C0"/>
                </a:solidFill>
              </a:rPr>
              <a:t> LOS CUALES GUARDAN </a:t>
            </a:r>
            <a:r>
              <a:rPr lang="es-CO" b="1" i="1" u="sng" dirty="0" smtClean="0">
                <a:solidFill>
                  <a:srgbClr val="0070C0"/>
                </a:solidFill>
              </a:rPr>
              <a:t>LOS</a:t>
            </a:r>
            <a:r>
              <a:rPr lang="es-CO" b="1" i="1" dirty="0" smtClean="0">
                <a:solidFill>
                  <a:srgbClr val="0070C0"/>
                </a:solidFill>
              </a:rPr>
              <a:t> MANDAMIENTOS DE DIOS</a:t>
            </a:r>
            <a:r>
              <a:rPr lang="es-CO" b="1" dirty="0" smtClean="0"/>
              <a:t>, y tienen el testimonio de Jesucristo. </a:t>
            </a:r>
          </a:p>
          <a:p>
            <a:pPr marL="342900" lvl="1" indent="-342900">
              <a:buFont typeface="Arial" pitchFamily="34" charset="0"/>
              <a:buChar char="•"/>
            </a:pPr>
            <a:endParaRPr lang="es-CO" b="1" dirty="0" smtClean="0"/>
          </a:p>
          <a:p>
            <a:pPr marL="342900" lvl="1" indent="-342900" algn="ctr">
              <a:buNone/>
            </a:pPr>
            <a:r>
              <a:rPr lang="es-CO" b="1" dirty="0" smtClean="0">
                <a:solidFill>
                  <a:srgbClr val="FF0000"/>
                </a:solidFill>
              </a:rPr>
              <a:t>14:12.</a:t>
            </a:r>
            <a:endParaRPr lang="es-CO" dirty="0" smtClean="0">
              <a:solidFill>
                <a:srgbClr val="FF0000"/>
              </a:solidFill>
            </a:endParaRPr>
          </a:p>
          <a:p>
            <a:pPr algn="ctr">
              <a:buNone/>
            </a:pPr>
            <a:r>
              <a:rPr lang="es-CO" dirty="0" smtClean="0"/>
              <a:t>     Aquí está la paciencia de los santos; aquí </a:t>
            </a:r>
            <a:r>
              <a:rPr lang="es-CO" i="1" dirty="0" smtClean="0"/>
              <a:t>están los que guardan </a:t>
            </a:r>
            <a:r>
              <a:rPr lang="es-CO" i="1" u="sng" dirty="0" smtClean="0">
                <a:solidFill>
                  <a:srgbClr val="0070C0"/>
                </a:solidFill>
              </a:rPr>
              <a:t>LOS</a:t>
            </a:r>
            <a:r>
              <a:rPr lang="es-CO" i="1" dirty="0" smtClean="0"/>
              <a:t> mandamientos de Dios y la fe de Jesús.</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par>
                                <p:cTn id="8" presetID="24"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 to="" calcmode="lin" valueType="num">
                                      <p:cBhvr>
                                        <p:cTn id="10" dur="1" fill="hold"/>
                                        <p:tgtEl>
                                          <p:spTgt spid="3">
                                            <p:txEl>
                                              <p:pRg st="1" end="1"/>
                                            </p:txEl>
                                          </p:spTgt>
                                        </p:tgtEl>
                                        <p:attrNameLst>
                                          <p:attrName/>
                                        </p:attrNameLst>
                                      </p:cBhvr>
                                    </p:anim>
                                  </p:childTnLst>
                                </p:cTn>
                              </p:par>
                            </p:childTnLst>
                          </p:cTn>
                        </p:par>
                      </p:childTnLst>
                    </p:cTn>
                  </p:par>
                  <p:par>
                    <p:cTn id="11" fill="hold">
                      <p:stCondLst>
                        <p:cond delay="indefinite"/>
                      </p:stCondLst>
                      <p:childTnLst>
                        <p:par>
                          <p:cTn id="12" fill="hold">
                            <p:stCondLst>
                              <p:cond delay="0"/>
                            </p:stCondLst>
                            <p:childTnLst>
                              <p:par>
                                <p:cTn id="13" presetID="24"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to="" calcmode="lin" valueType="num">
                                      <p:cBhvr>
                                        <p:cTn id="15" dur="1" fill="hold"/>
                                        <p:tgtEl>
                                          <p:spTgt spid="3">
                                            <p:txEl>
                                              <p:pRg st="3" end="3"/>
                                            </p:txEl>
                                          </p:spTgt>
                                        </p:tgtEl>
                                        <p:attrNameLst>
                                          <p:attrName/>
                                        </p:attrNameLst>
                                      </p:cBhvr>
                                    </p:anim>
                                  </p:childTnLst>
                                </p:cTn>
                              </p:par>
                              <p:par>
                                <p:cTn id="16" presetID="24" presetClass="entr" presetSubtype="0"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 to="" calcmode="lin" valueType="num">
                                      <p:cBhvr>
                                        <p:cTn id="18"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p:spPr>
        <p:txBody>
          <a:bodyPr>
            <a:normAutofit fontScale="92500" lnSpcReduction="20000"/>
          </a:bodyPr>
          <a:lstStyle/>
          <a:p>
            <a:pPr algn="ctr">
              <a:buNone/>
            </a:pPr>
            <a:r>
              <a:rPr lang="es-CO" dirty="0" smtClean="0"/>
              <a:t>    La Biblia claramente dice que Dios siempre ha tenido una iglesia sobre la tierra la cual se diferencia de todas las demás denominaciones, por la obediencia a sus Mandamientos, así lo demuestra el Apocalipsis escrito para este tiempo.</a:t>
            </a:r>
          </a:p>
          <a:p>
            <a:pPr>
              <a:buNone/>
            </a:pPr>
            <a:endParaRPr lang="es-CO" dirty="0" smtClean="0"/>
          </a:p>
          <a:p>
            <a:pPr algn="ctr">
              <a:buNone/>
            </a:pPr>
            <a:r>
              <a:rPr lang="es-CO" dirty="0" smtClean="0"/>
              <a:t>    La señal que lo diferencia especialmente es la observancia del sábado:  </a:t>
            </a:r>
            <a:r>
              <a:rPr lang="es-CO" dirty="0" smtClean="0">
                <a:solidFill>
                  <a:srgbClr val="FF0000"/>
                </a:solidFill>
              </a:rPr>
              <a:t>Ezequiel 20:12,</a:t>
            </a:r>
            <a:r>
              <a:rPr lang="es-CO" dirty="0" smtClean="0"/>
              <a:t> dice: Y les di también mis sábados que fuesen por </a:t>
            </a:r>
            <a:r>
              <a:rPr lang="es-CO" u="sng" dirty="0" smtClean="0">
                <a:solidFill>
                  <a:srgbClr val="0070C0"/>
                </a:solidFill>
              </a:rPr>
              <a:t>SEÑAL</a:t>
            </a:r>
            <a:r>
              <a:rPr lang="es-CO" dirty="0" smtClean="0"/>
              <a:t> </a:t>
            </a:r>
            <a:r>
              <a:rPr lang="es-CO" b="1" u="sng" dirty="0" smtClean="0"/>
              <a:t>entre mí y ellos</a:t>
            </a:r>
            <a:r>
              <a:rPr lang="es-CO" dirty="0" smtClean="0"/>
              <a:t>, para que supiesen que yo soy Jehová que los santifico </a:t>
            </a:r>
            <a:r>
              <a:rPr lang="es-CO" dirty="0" smtClean="0">
                <a:solidFill>
                  <a:srgbClr val="FF0000"/>
                </a:solidFill>
              </a:rPr>
              <a:t>(Lea por favor el verso 20 Y Éxodo 31:13). </a:t>
            </a:r>
            <a:r>
              <a:rPr lang="es-CO" dirty="0" smtClean="0"/>
              <a:t>Por tanto, los verdaderos Testigos de Jehová son los que guardan los Mandamientos de Dios basados en el amor a Cristo.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592288"/>
          </a:xfrm>
        </p:spPr>
        <p:txBody>
          <a:bodyPr>
            <a:normAutofit fontScale="85000" lnSpcReduction="10000"/>
          </a:bodyPr>
          <a:lstStyle/>
          <a:p>
            <a:pPr algn="ctr">
              <a:buNone/>
            </a:pPr>
            <a:r>
              <a:rPr lang="es-CO" dirty="0" smtClean="0"/>
              <a:t>    Al terminar este tema, tanto usted como yo, hemos entendido que la ley que fue clavada en la cruz fue la ley que escribió Moisés, y que la Ley moral escrita por Dios, sigue vigente y lo será por la eternidad, pues ella es la revelación del carácter de Dios</a:t>
            </a:r>
            <a:r>
              <a:rPr lang="es-CO" dirty="0" smtClean="0">
                <a:solidFill>
                  <a:srgbClr val="FF0000"/>
                </a:solidFill>
              </a:rPr>
              <a:t> (Lea Hebreos 13:8 y Santiago 1:17).</a:t>
            </a:r>
          </a:p>
        </p:txBody>
      </p:sp>
      <p:sp>
        <p:nvSpPr>
          <p:cNvPr id="5" name="4 Rectángulo"/>
          <p:cNvSpPr/>
          <p:nvPr/>
        </p:nvSpPr>
        <p:spPr>
          <a:xfrm>
            <a:off x="539552" y="3429000"/>
            <a:ext cx="4104456" cy="2862322"/>
          </a:xfrm>
          <a:prstGeom prst="rect">
            <a:avLst/>
          </a:prstGeom>
        </p:spPr>
        <p:txBody>
          <a:bodyPr wrap="square">
            <a:spAutoFit/>
          </a:bodyPr>
          <a:lstStyle/>
          <a:p>
            <a:pPr algn="ctr"/>
            <a:r>
              <a:rPr lang="es-CO" sz="3600" dirty="0" smtClean="0"/>
              <a:t>Mi oración es que Dios le bendiga, y que por su gracia podamos obedecer su Santa Ley. Amen. </a:t>
            </a:r>
            <a:endParaRPr lang="es-CO" sz="3600" dirty="0"/>
          </a:p>
        </p:txBody>
      </p:sp>
      <p:pic>
        <p:nvPicPr>
          <p:cNvPr id="49156" name="Picture 4" descr="http://t1.gstatic.com/images?q=tbn:ANd9GcQJMm1wFSpSBccjqD6nByBnjHWlIf1N_5Kj5CMyEBGzyLQhsqBItQ"/>
          <p:cNvPicPr>
            <a:picLocks noChangeAspect="1" noChangeArrowheads="1"/>
          </p:cNvPicPr>
          <p:nvPr/>
        </p:nvPicPr>
        <p:blipFill>
          <a:blip r:embed="rId2" cstate="print"/>
          <a:srcRect/>
          <a:stretch>
            <a:fillRect/>
          </a:stretch>
        </p:blipFill>
        <p:spPr bwMode="auto">
          <a:xfrm>
            <a:off x="5868144" y="3645024"/>
            <a:ext cx="1728192" cy="228600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9156"/>
                                        </p:tgtEl>
                                        <p:attrNameLst>
                                          <p:attrName>style.visibility</p:attrName>
                                        </p:attrNameLst>
                                      </p:cBhvr>
                                      <p:to>
                                        <p:strVal val="visible"/>
                                      </p:to>
                                    </p:set>
                                    <p:anim to="" calcmode="lin" valueType="num">
                                      <p:cBhvr>
                                        <p:cTn id="7" dur="1" fill="hold"/>
                                        <p:tgtEl>
                                          <p:spTgt spid="4915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to="" calcmode="lin" valueType="num">
                                      <p:cBhvr>
                                        <p:cTn id="1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1651</TotalTime>
  <Words>3078</Words>
  <Application>Microsoft Office PowerPoint</Application>
  <PresentationFormat>Presentación en pantalla (4:3)</PresentationFormat>
  <Paragraphs>207</Paragraphs>
  <Slides>38</Slides>
  <Notes>0</Notes>
  <HiddenSlides>0</HiddenSlides>
  <MMClips>0</MMClips>
  <ScaleCrop>false</ScaleCrop>
  <HeadingPairs>
    <vt:vector size="4" baseType="variant">
      <vt:variant>
        <vt:lpstr>Tema</vt:lpstr>
      </vt:variant>
      <vt:variant>
        <vt:i4>1</vt:i4>
      </vt:variant>
      <vt:variant>
        <vt:lpstr>Títulos de diapositiva</vt:lpstr>
      </vt:variant>
      <vt:variant>
        <vt:i4>38</vt:i4>
      </vt:variant>
    </vt:vector>
  </HeadingPairs>
  <TitlesOfParts>
    <vt:vector size="39" baseType="lpstr">
      <vt:lpstr>Tema de Office</vt:lpstr>
      <vt:lpstr>LAS DOS LEYES n°.1 </vt:lpstr>
      <vt:lpstr>Diapositiva 2</vt:lpstr>
      <vt:lpstr> Introducción</vt:lpstr>
      <vt:lpstr>Diapositiva 4</vt:lpstr>
      <vt:lpstr>Seguidamente estableceremos una comparación entre las dos leyes según lo dice la S. Biblia</vt:lpstr>
      <vt:lpstr>Diapositiva 6</vt:lpstr>
      <vt:lpstr>Diapositiva 7</vt:lpstr>
      <vt:lpstr>Diapositiva 8</vt:lpstr>
      <vt:lpstr>Diapositiva 9</vt:lpstr>
      <vt:lpstr>Diapositiva 10</vt:lpstr>
      <vt:lpstr>Diapositiva 11</vt:lpstr>
      <vt:lpstr>Diapositiva 12</vt:lpstr>
      <vt:lpstr>Diapositiva 13</vt:lpstr>
      <vt:lpstr>                          A la misma hora del sacrificio en el Templo, 3 pm, sucede lo siguiente: </vt:lpstr>
      <vt:lpstr>Diapositiva 15</vt:lpstr>
      <vt:lpstr>Diapositiva 16</vt:lpstr>
      <vt:lpstr>LA LEY ABOLIDA EN LA CRUZ</vt:lpstr>
      <vt:lpstr> LA LEY ETERNA </vt:lpstr>
      <vt:lpstr>¿Qué otra evidencia tenemos de que Cristo no abolió el sábado en la crus? </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¿Quiénes participan en este complot contra la ley de Dios?</vt:lpstr>
      <vt:lpstr>Diapositiva 35</vt:lpstr>
      <vt:lpstr>¿Qué exige Dios de su iglesia hoy en pleno siglo XXl?</vt:lpstr>
      <vt:lpstr>Diapositiva 37</vt:lpstr>
      <vt:lpstr>Diapositiva 38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LAS DOS LEYES</dc:title>
  <dc:creator>FAMILIA FIERRO CH</dc:creator>
  <cp:lastModifiedBy>FAMILIA FIERRO CH</cp:lastModifiedBy>
  <cp:revision>120</cp:revision>
  <dcterms:created xsi:type="dcterms:W3CDTF">2012-05-13T22:19:21Z</dcterms:created>
  <dcterms:modified xsi:type="dcterms:W3CDTF">2012-05-19T09:50:06Z</dcterms:modified>
</cp:coreProperties>
</file>